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1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7244" y="2296744"/>
            <a:ext cx="3837304" cy="1416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6038215"/>
          </a:xfrm>
          <a:custGeom>
            <a:avLst/>
            <a:gdLst/>
            <a:ahLst/>
            <a:cxnLst/>
            <a:rect l="l" t="t" r="r" b="b"/>
            <a:pathLst>
              <a:path w="12192000" h="6038215">
                <a:moveTo>
                  <a:pt x="12192000" y="0"/>
                </a:moveTo>
                <a:lnTo>
                  <a:pt x="0" y="0"/>
                </a:lnTo>
                <a:lnTo>
                  <a:pt x="0" y="6038088"/>
                </a:lnTo>
                <a:lnTo>
                  <a:pt x="12192000" y="603808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28262"/>
            <a:ext cx="7455534" cy="422375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9744" y="987552"/>
            <a:ext cx="2575560" cy="5638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8153400" y="0"/>
            <a:ext cx="4038600" cy="45720"/>
          </a:xfrm>
          <a:custGeom>
            <a:avLst/>
            <a:gdLst/>
            <a:ahLst/>
            <a:cxnLst/>
            <a:rect l="l" t="t" r="r" b="b"/>
            <a:pathLst>
              <a:path w="4038600" h="45720">
                <a:moveTo>
                  <a:pt x="4038600" y="0"/>
                </a:moveTo>
                <a:lnTo>
                  <a:pt x="0" y="0"/>
                </a:lnTo>
                <a:lnTo>
                  <a:pt x="0" y="45720"/>
                </a:lnTo>
                <a:lnTo>
                  <a:pt x="4038600" y="45720"/>
                </a:lnTo>
                <a:lnTo>
                  <a:pt x="403860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325367" y="0"/>
            <a:ext cx="4910455" cy="45720"/>
          </a:xfrm>
          <a:custGeom>
            <a:avLst/>
            <a:gdLst/>
            <a:ahLst/>
            <a:cxnLst/>
            <a:rect l="l" t="t" r="r" b="b"/>
            <a:pathLst>
              <a:path w="4910455" h="45720">
                <a:moveTo>
                  <a:pt x="4910328" y="0"/>
                </a:moveTo>
                <a:lnTo>
                  <a:pt x="0" y="0"/>
                </a:lnTo>
                <a:lnTo>
                  <a:pt x="0" y="45720"/>
                </a:lnTo>
                <a:lnTo>
                  <a:pt x="4910328" y="45720"/>
                </a:lnTo>
                <a:lnTo>
                  <a:pt x="491032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0"/>
            <a:ext cx="4657725" cy="45720"/>
          </a:xfrm>
          <a:custGeom>
            <a:avLst/>
            <a:gdLst/>
            <a:ahLst/>
            <a:cxnLst/>
            <a:rect l="l" t="t" r="r" b="b"/>
            <a:pathLst>
              <a:path w="4657725" h="45720">
                <a:moveTo>
                  <a:pt x="4657344" y="0"/>
                </a:moveTo>
                <a:lnTo>
                  <a:pt x="0" y="0"/>
                </a:lnTo>
                <a:lnTo>
                  <a:pt x="0" y="45720"/>
                </a:lnTo>
                <a:lnTo>
                  <a:pt x="4657344" y="45720"/>
                </a:lnTo>
                <a:lnTo>
                  <a:pt x="46573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244" y="349961"/>
            <a:ext cx="9608185" cy="512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D69AE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7244" y="1215476"/>
            <a:ext cx="9885680" cy="2909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17244" y="6457258"/>
            <a:ext cx="487044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314190" y="6457258"/>
            <a:ext cx="3568700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17326" y="6457258"/>
            <a:ext cx="198754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qms.fsoft.com.vn/#/upload-document/809/809/view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2657191"/>
            <a:ext cx="7429500" cy="4201160"/>
            <a:chOff x="0" y="2657191"/>
            <a:chExt cx="7429500" cy="42011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57191"/>
              <a:ext cx="7429428" cy="42008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657191"/>
              <a:ext cx="3642233" cy="4200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75" y="4786376"/>
              <a:ext cx="7413952" cy="207162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9744" y="987552"/>
            <a:ext cx="2575560" cy="5638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210290" y="6469958"/>
            <a:ext cx="54610" cy="1339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800" spc="-5" dirty="0">
                <a:solidFill>
                  <a:srgbClr val="888888"/>
                </a:solidFill>
                <a:latin typeface="Segoe UI"/>
                <a:cs typeface="Segoe UI"/>
              </a:rPr>
              <a:t>1</a:t>
            </a:r>
            <a:endParaRPr sz="800">
              <a:latin typeface="Segoe UI"/>
              <a:cs typeface="Segoe U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32447" y="0"/>
            <a:ext cx="5559552" cy="68580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ctrTitle"/>
          </p:nvPr>
        </p:nvSpPr>
        <p:spPr>
          <a:xfrm>
            <a:off x="1471493" y="2041731"/>
            <a:ext cx="3837304" cy="141605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sz="4800" dirty="0">
                <a:solidFill>
                  <a:srgbClr val="FFFFFF"/>
                </a:solidFill>
              </a:rPr>
              <a:t>Project</a:t>
            </a:r>
            <a:r>
              <a:rPr sz="4800" spc="-50" dirty="0">
                <a:solidFill>
                  <a:srgbClr val="FFFFFF"/>
                </a:solidFill>
              </a:rPr>
              <a:t> </a:t>
            </a:r>
            <a:r>
              <a:rPr sz="4800" spc="-20" dirty="0">
                <a:solidFill>
                  <a:srgbClr val="FFFFFF"/>
                </a:solidFill>
              </a:rPr>
              <a:t>Cost </a:t>
            </a:r>
            <a:r>
              <a:rPr sz="4800" spc="-10" dirty="0">
                <a:solidFill>
                  <a:srgbClr val="FFFFFF"/>
                </a:solidFill>
              </a:rPr>
              <a:t>Management</a:t>
            </a:r>
            <a:endParaRPr sz="4800" dirty="0"/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66564" y="2447544"/>
            <a:ext cx="10525435" cy="44104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3535" y="2721051"/>
            <a:ext cx="62363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95" dirty="0">
                <a:solidFill>
                  <a:srgbClr val="FFFFFF"/>
                </a:solidFill>
              </a:rPr>
              <a:t>HOW</a:t>
            </a:r>
            <a:r>
              <a:rPr sz="3200" spc="415" dirty="0">
                <a:solidFill>
                  <a:srgbClr val="FFFFFF"/>
                </a:solidFill>
              </a:rPr>
              <a:t> </a:t>
            </a:r>
            <a:r>
              <a:rPr sz="3200" spc="65" dirty="0">
                <a:solidFill>
                  <a:srgbClr val="FFFFFF"/>
                </a:solidFill>
              </a:rPr>
              <a:t>DO</a:t>
            </a:r>
            <a:r>
              <a:rPr sz="3200" spc="434" dirty="0">
                <a:solidFill>
                  <a:srgbClr val="FFFFFF"/>
                </a:solidFill>
              </a:rPr>
              <a:t> </a:t>
            </a:r>
            <a:r>
              <a:rPr sz="3200" spc="70" dirty="0">
                <a:solidFill>
                  <a:srgbClr val="FFFFFF"/>
                </a:solidFill>
              </a:rPr>
              <a:t>WE</a:t>
            </a:r>
            <a:r>
              <a:rPr sz="3200" spc="390" dirty="0">
                <a:solidFill>
                  <a:srgbClr val="FFFFFF"/>
                </a:solidFill>
              </a:rPr>
              <a:t> </a:t>
            </a:r>
            <a:r>
              <a:rPr sz="3200" spc="130" dirty="0">
                <a:solidFill>
                  <a:srgbClr val="FFFFFF"/>
                </a:solidFill>
              </a:rPr>
              <a:t>MANAGE</a:t>
            </a:r>
            <a:r>
              <a:rPr sz="3200" spc="440" dirty="0">
                <a:solidFill>
                  <a:srgbClr val="FFFFFF"/>
                </a:solidFill>
              </a:rPr>
              <a:t> </a:t>
            </a:r>
            <a:r>
              <a:rPr sz="3200" spc="100" dirty="0">
                <a:solidFill>
                  <a:srgbClr val="FFFFFF"/>
                </a:solidFill>
              </a:rPr>
              <a:t>COST?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5" name="object 5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Cost</a:t>
            </a:r>
            <a:r>
              <a:rPr spc="-50" dirty="0"/>
              <a:t> </a:t>
            </a:r>
            <a:r>
              <a:rPr dirty="0"/>
              <a:t>Management</a:t>
            </a:r>
            <a:r>
              <a:rPr spc="-35" dirty="0"/>
              <a:t> </a:t>
            </a:r>
            <a:r>
              <a:rPr spc="-10" dirty="0"/>
              <a:t>Processes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81400" y="1143000"/>
            <a:ext cx="4102607" cy="512978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2816" y="2959607"/>
            <a:ext cx="11619230" cy="2295525"/>
          </a:xfrm>
          <a:custGeom>
            <a:avLst/>
            <a:gdLst/>
            <a:ahLst/>
            <a:cxnLst/>
            <a:rect l="l" t="t" r="r" b="b"/>
            <a:pathLst>
              <a:path w="11619230" h="2295525">
                <a:moveTo>
                  <a:pt x="11005058" y="0"/>
                </a:moveTo>
                <a:lnTo>
                  <a:pt x="11005058" y="573786"/>
                </a:lnTo>
                <a:lnTo>
                  <a:pt x="0" y="573786"/>
                </a:lnTo>
                <a:lnTo>
                  <a:pt x="0" y="1721358"/>
                </a:lnTo>
                <a:lnTo>
                  <a:pt x="11005058" y="1721358"/>
                </a:lnTo>
                <a:lnTo>
                  <a:pt x="11005058" y="2295143"/>
                </a:lnTo>
                <a:lnTo>
                  <a:pt x="11618976" y="1147571"/>
                </a:lnTo>
                <a:lnTo>
                  <a:pt x="11005058" y="0"/>
                </a:lnTo>
                <a:close/>
              </a:path>
            </a:pathLst>
          </a:custGeom>
          <a:solidFill>
            <a:srgbClr val="F9D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Plan</a:t>
            </a:r>
            <a:r>
              <a:rPr spc="-45" dirty="0"/>
              <a:t> </a:t>
            </a:r>
            <a:r>
              <a:rPr dirty="0"/>
              <a:t>Cost</a:t>
            </a:r>
            <a:r>
              <a:rPr spc="-25" dirty="0"/>
              <a:t> </a:t>
            </a:r>
            <a:r>
              <a:rPr spc="-10" dirty="0"/>
              <a:t>Management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917244" y="1215476"/>
            <a:ext cx="9332595" cy="8178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1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Plan</a:t>
            </a:r>
            <a:r>
              <a:rPr sz="2000" spc="-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Cost</a:t>
            </a:r>
            <a:r>
              <a:rPr sz="20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Management is</a:t>
            </a:r>
            <a:r>
              <a:rPr sz="20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process</a:t>
            </a:r>
            <a:r>
              <a:rPr sz="20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2000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defining</a:t>
            </a:r>
            <a:r>
              <a:rPr sz="2000" spc="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how</a:t>
            </a:r>
            <a:r>
              <a:rPr sz="2000" b="1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b="1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project</a:t>
            </a:r>
            <a:r>
              <a:rPr sz="2000" b="1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costs</a:t>
            </a:r>
            <a:r>
              <a:rPr sz="2000" b="1" spc="-7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will</a:t>
            </a:r>
            <a:r>
              <a:rPr sz="2000" b="1" spc="-8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spc="-25" dirty="0">
                <a:solidFill>
                  <a:srgbClr val="252525"/>
                </a:solidFill>
                <a:latin typeface="Segoe UI"/>
                <a:cs typeface="Segoe UI"/>
              </a:rPr>
              <a:t>be</a:t>
            </a:r>
            <a:endParaRPr sz="2000">
              <a:latin typeface="Segoe UI"/>
              <a:cs typeface="Segoe UI"/>
            </a:endParaRPr>
          </a:p>
          <a:p>
            <a:pPr marL="356870">
              <a:lnSpc>
                <a:spcPct val="100000"/>
              </a:lnSpc>
              <a:spcBef>
                <a:spcPts val="720"/>
              </a:spcBef>
            </a:pP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estimated,</a:t>
            </a:r>
            <a:r>
              <a:rPr sz="2000" b="1" spc="-10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budgeted,</a:t>
            </a:r>
            <a:r>
              <a:rPr sz="2000" b="1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managed,</a:t>
            </a:r>
            <a:r>
              <a:rPr sz="2000" b="1" spc="-7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monitored,</a:t>
            </a:r>
            <a:r>
              <a:rPr sz="2000" b="1" spc="-8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and</a:t>
            </a:r>
            <a:r>
              <a:rPr sz="2000" b="1" spc="-9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252525"/>
                </a:solidFill>
                <a:latin typeface="Segoe UI"/>
                <a:cs typeface="Segoe UI"/>
              </a:rPr>
              <a:t>controlled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3103" y="2950464"/>
            <a:ext cx="3066415" cy="2609215"/>
          </a:xfrm>
          <a:prstGeom prst="rect">
            <a:avLst/>
          </a:prstGeom>
          <a:solidFill>
            <a:srgbClr val="F16F22"/>
          </a:solidFill>
        </p:spPr>
        <p:txBody>
          <a:bodyPr vert="horz" wrap="square" lIns="0" tIns="13970" rIns="0" bIns="0" rtlCol="0">
            <a:spAutoFit/>
          </a:bodyPr>
          <a:lstStyle/>
          <a:p>
            <a:pPr marL="344805" indent="-253365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charter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1800">
              <a:latin typeface="Arial"/>
              <a:cs typeface="Arial"/>
            </a:endParaRPr>
          </a:p>
          <a:p>
            <a:pPr marL="92075" marR="162560" indent="253365">
              <a:lnSpc>
                <a:spcPts val="1939"/>
              </a:lnSpc>
              <a:spcBef>
                <a:spcPts val="805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environmental factors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ts val="2055"/>
              </a:lnSpc>
              <a:spcBef>
                <a:spcPts val="505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Organizational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ts val="2055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assets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90871" y="2968751"/>
            <a:ext cx="3115310" cy="2609215"/>
          </a:xfrm>
          <a:prstGeom prst="rect">
            <a:avLst/>
          </a:prstGeom>
          <a:solidFill>
            <a:srgbClr val="0DAF0E"/>
          </a:solidFill>
        </p:spPr>
        <p:txBody>
          <a:bodyPr vert="horz" wrap="square" lIns="0" tIns="12700" rIns="0" bIns="0" rtlCol="0">
            <a:spAutoFit/>
          </a:bodyPr>
          <a:lstStyle/>
          <a:p>
            <a:pPr marL="346075" indent="-2533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4671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Expert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judgment</a:t>
            </a:r>
            <a:endParaRPr sz="1800">
              <a:latin typeface="Arial"/>
              <a:cs typeface="Arial"/>
            </a:endParaRPr>
          </a:p>
          <a:p>
            <a:pPr marL="346075" indent="-253365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34671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800">
              <a:latin typeface="Arial"/>
              <a:cs typeface="Arial"/>
            </a:endParaRPr>
          </a:p>
          <a:p>
            <a:pPr marL="346075" indent="-253365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346710" algn="l"/>
              </a:tabLst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Meetings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05216" y="2938272"/>
            <a:ext cx="3072765" cy="2621280"/>
          </a:xfrm>
          <a:prstGeom prst="rect">
            <a:avLst/>
          </a:prstGeom>
          <a:solidFill>
            <a:srgbClr val="33ABC3"/>
          </a:solidFill>
        </p:spPr>
        <p:txBody>
          <a:bodyPr vert="horz" wrap="square" lIns="0" tIns="412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5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.1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management</a:t>
            </a:r>
            <a:r>
              <a:rPr sz="18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3103" y="2450592"/>
            <a:ext cx="3066415" cy="47879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INPUTS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90871" y="2438400"/>
            <a:ext cx="3115310" cy="50038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107314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844"/>
              </a:spcBef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TOOLS</a:t>
            </a:r>
            <a:r>
              <a:rPr sz="1800" b="1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1800" b="1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TECHNIQUES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05216" y="2438400"/>
            <a:ext cx="3072765" cy="47879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95885" rIns="0" bIns="0" rtlCol="0">
            <a:spAutoFit/>
          </a:bodyPr>
          <a:lstStyle/>
          <a:p>
            <a:pPr marL="1016635">
              <a:lnSpc>
                <a:spcPct val="100000"/>
              </a:lnSpc>
              <a:spcBef>
                <a:spcPts val="755"/>
              </a:spcBef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OUTPUTS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Output:</a:t>
            </a:r>
            <a:r>
              <a:rPr spc="-50" dirty="0"/>
              <a:t> </a:t>
            </a:r>
            <a:r>
              <a:rPr dirty="0"/>
              <a:t>Cost</a:t>
            </a:r>
            <a:r>
              <a:rPr spc="-10" dirty="0"/>
              <a:t> </a:t>
            </a:r>
            <a:r>
              <a:rPr dirty="0"/>
              <a:t>Management</a:t>
            </a:r>
            <a:r>
              <a:rPr spc="-55" dirty="0"/>
              <a:t> </a:t>
            </a:r>
            <a:r>
              <a:rPr spc="-20" dirty="0"/>
              <a:t>Plan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47234" y="2624073"/>
            <a:ext cx="2152650" cy="1863089"/>
            <a:chOff x="5047234" y="2624073"/>
            <a:chExt cx="2152650" cy="1863089"/>
          </a:xfrm>
        </p:grpSpPr>
        <p:sp>
          <p:nvSpPr>
            <p:cNvPr id="4" name="object 4"/>
            <p:cNvSpPr/>
            <p:nvPr/>
          </p:nvSpPr>
          <p:spPr>
            <a:xfrm>
              <a:off x="5053584" y="2630423"/>
              <a:ext cx="2139950" cy="1850389"/>
            </a:xfrm>
            <a:custGeom>
              <a:avLst/>
              <a:gdLst/>
              <a:ahLst/>
              <a:cxnLst/>
              <a:rect l="l" t="t" r="r" b="b"/>
              <a:pathLst>
                <a:path w="2139950" h="1850389">
                  <a:moveTo>
                    <a:pt x="1611121" y="0"/>
                  </a:moveTo>
                  <a:lnTo>
                    <a:pt x="528574" y="0"/>
                  </a:lnTo>
                  <a:lnTo>
                    <a:pt x="0" y="925067"/>
                  </a:lnTo>
                  <a:lnTo>
                    <a:pt x="528574" y="1850136"/>
                  </a:lnTo>
                  <a:lnTo>
                    <a:pt x="1611121" y="1850136"/>
                  </a:lnTo>
                  <a:lnTo>
                    <a:pt x="2139695" y="925067"/>
                  </a:lnTo>
                  <a:lnTo>
                    <a:pt x="1611121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53584" y="2630423"/>
              <a:ext cx="2139950" cy="1850389"/>
            </a:xfrm>
            <a:custGeom>
              <a:avLst/>
              <a:gdLst/>
              <a:ahLst/>
              <a:cxnLst/>
              <a:rect l="l" t="t" r="r" b="b"/>
              <a:pathLst>
                <a:path w="2139950" h="1850389">
                  <a:moveTo>
                    <a:pt x="0" y="925067"/>
                  </a:moveTo>
                  <a:lnTo>
                    <a:pt x="528574" y="0"/>
                  </a:lnTo>
                  <a:lnTo>
                    <a:pt x="1611121" y="0"/>
                  </a:lnTo>
                  <a:lnTo>
                    <a:pt x="2139695" y="925067"/>
                  </a:lnTo>
                  <a:lnTo>
                    <a:pt x="1611121" y="1850136"/>
                  </a:lnTo>
                  <a:lnTo>
                    <a:pt x="528574" y="1850136"/>
                  </a:lnTo>
                  <a:lnTo>
                    <a:pt x="0" y="92506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588634" y="3214827"/>
            <a:ext cx="1066165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810" algn="ctr">
              <a:lnSpc>
                <a:spcPct val="100000"/>
              </a:lnSpc>
              <a:spcBef>
                <a:spcPts val="95"/>
              </a:spcBef>
            </a:pP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Cost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Management 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Plan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245353" y="941577"/>
            <a:ext cx="1954530" cy="1527810"/>
            <a:chOff x="5245353" y="941577"/>
            <a:chExt cx="1954530" cy="1527810"/>
          </a:xfrm>
        </p:grpSpPr>
        <p:sp>
          <p:nvSpPr>
            <p:cNvPr id="8" name="object 8"/>
            <p:cNvSpPr/>
            <p:nvPr/>
          </p:nvSpPr>
          <p:spPr>
            <a:xfrm>
              <a:off x="6391655" y="1746504"/>
              <a:ext cx="807720" cy="695325"/>
            </a:xfrm>
            <a:custGeom>
              <a:avLst/>
              <a:gdLst/>
              <a:ahLst/>
              <a:cxnLst/>
              <a:rect l="l" t="t" r="r" b="b"/>
              <a:pathLst>
                <a:path w="807720" h="695325">
                  <a:moveTo>
                    <a:pt x="606933" y="0"/>
                  </a:moveTo>
                  <a:lnTo>
                    <a:pt x="200787" y="0"/>
                  </a:lnTo>
                  <a:lnTo>
                    <a:pt x="0" y="347472"/>
                  </a:lnTo>
                  <a:lnTo>
                    <a:pt x="200787" y="694944"/>
                  </a:lnTo>
                  <a:lnTo>
                    <a:pt x="606933" y="694944"/>
                  </a:lnTo>
                  <a:lnTo>
                    <a:pt x="807720" y="347472"/>
                  </a:lnTo>
                  <a:lnTo>
                    <a:pt x="606933" y="0"/>
                  </a:lnTo>
                  <a:close/>
                </a:path>
              </a:pathLst>
            </a:custGeom>
            <a:solidFill>
              <a:srgbClr val="FFDD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51703" y="947927"/>
              <a:ext cx="1752600" cy="1515110"/>
            </a:xfrm>
            <a:custGeom>
              <a:avLst/>
              <a:gdLst/>
              <a:ahLst/>
              <a:cxnLst/>
              <a:rect l="l" t="t" r="r" b="b"/>
              <a:pathLst>
                <a:path w="1752600" h="1515110">
                  <a:moveTo>
                    <a:pt x="1319784" y="0"/>
                  </a:moveTo>
                  <a:lnTo>
                    <a:pt x="432816" y="0"/>
                  </a:lnTo>
                  <a:lnTo>
                    <a:pt x="0" y="757427"/>
                  </a:lnTo>
                  <a:lnTo>
                    <a:pt x="432816" y="1514856"/>
                  </a:lnTo>
                  <a:lnTo>
                    <a:pt x="1319784" y="1514856"/>
                  </a:lnTo>
                  <a:lnTo>
                    <a:pt x="1752600" y="757427"/>
                  </a:lnTo>
                  <a:lnTo>
                    <a:pt x="1319784" y="0"/>
                  </a:lnTo>
                  <a:close/>
                </a:path>
              </a:pathLst>
            </a:custGeom>
            <a:solidFill>
              <a:srgbClr val="FD9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51703" y="947927"/>
              <a:ext cx="1752600" cy="1515110"/>
            </a:xfrm>
            <a:custGeom>
              <a:avLst/>
              <a:gdLst/>
              <a:ahLst/>
              <a:cxnLst/>
              <a:rect l="l" t="t" r="r" b="b"/>
              <a:pathLst>
                <a:path w="1752600" h="1515110">
                  <a:moveTo>
                    <a:pt x="0" y="757427"/>
                  </a:moveTo>
                  <a:lnTo>
                    <a:pt x="432816" y="0"/>
                  </a:lnTo>
                  <a:lnTo>
                    <a:pt x="1319784" y="0"/>
                  </a:lnTo>
                  <a:lnTo>
                    <a:pt x="1752600" y="757427"/>
                  </a:lnTo>
                  <a:lnTo>
                    <a:pt x="1319784" y="1514856"/>
                  </a:lnTo>
                  <a:lnTo>
                    <a:pt x="432816" y="1514856"/>
                  </a:lnTo>
                  <a:lnTo>
                    <a:pt x="0" y="75742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785484" y="1471625"/>
            <a:ext cx="687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Units</a:t>
            </a:r>
            <a:r>
              <a:rPr sz="14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measure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851650" y="1874266"/>
            <a:ext cx="1765300" cy="1865630"/>
            <a:chOff x="6851650" y="1874266"/>
            <a:chExt cx="1765300" cy="1865630"/>
          </a:xfrm>
        </p:grpSpPr>
        <p:sp>
          <p:nvSpPr>
            <p:cNvPr id="13" name="object 13"/>
            <p:cNvSpPr/>
            <p:nvPr/>
          </p:nvSpPr>
          <p:spPr>
            <a:xfrm>
              <a:off x="7333487" y="3044952"/>
              <a:ext cx="807720" cy="695325"/>
            </a:xfrm>
            <a:custGeom>
              <a:avLst/>
              <a:gdLst/>
              <a:ahLst/>
              <a:cxnLst/>
              <a:rect l="l" t="t" r="r" b="b"/>
              <a:pathLst>
                <a:path w="807720" h="695325">
                  <a:moveTo>
                    <a:pt x="606932" y="0"/>
                  </a:moveTo>
                  <a:lnTo>
                    <a:pt x="200786" y="0"/>
                  </a:lnTo>
                  <a:lnTo>
                    <a:pt x="0" y="347472"/>
                  </a:lnTo>
                  <a:lnTo>
                    <a:pt x="200786" y="694944"/>
                  </a:lnTo>
                  <a:lnTo>
                    <a:pt x="606932" y="694944"/>
                  </a:lnTo>
                  <a:lnTo>
                    <a:pt x="807719" y="347472"/>
                  </a:lnTo>
                  <a:lnTo>
                    <a:pt x="606932" y="0"/>
                  </a:lnTo>
                  <a:close/>
                </a:path>
              </a:pathLst>
            </a:custGeom>
            <a:solidFill>
              <a:srgbClr val="FFDD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858000" y="1880616"/>
              <a:ext cx="1752600" cy="1515110"/>
            </a:xfrm>
            <a:custGeom>
              <a:avLst/>
              <a:gdLst/>
              <a:ahLst/>
              <a:cxnLst/>
              <a:rect l="l" t="t" r="r" b="b"/>
              <a:pathLst>
                <a:path w="1752600" h="1515110">
                  <a:moveTo>
                    <a:pt x="1319783" y="0"/>
                  </a:moveTo>
                  <a:lnTo>
                    <a:pt x="432816" y="0"/>
                  </a:lnTo>
                  <a:lnTo>
                    <a:pt x="0" y="757428"/>
                  </a:lnTo>
                  <a:lnTo>
                    <a:pt x="432816" y="1514856"/>
                  </a:lnTo>
                  <a:lnTo>
                    <a:pt x="1319783" y="1514856"/>
                  </a:lnTo>
                  <a:lnTo>
                    <a:pt x="1752600" y="757428"/>
                  </a:lnTo>
                  <a:lnTo>
                    <a:pt x="1319783" y="0"/>
                  </a:lnTo>
                  <a:close/>
                </a:path>
              </a:pathLst>
            </a:custGeom>
            <a:solidFill>
              <a:srgbClr val="BEE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58000" y="1880616"/>
              <a:ext cx="1752600" cy="1515110"/>
            </a:xfrm>
            <a:custGeom>
              <a:avLst/>
              <a:gdLst/>
              <a:ahLst/>
              <a:cxnLst/>
              <a:rect l="l" t="t" r="r" b="b"/>
              <a:pathLst>
                <a:path w="1752600" h="1515110">
                  <a:moveTo>
                    <a:pt x="0" y="757428"/>
                  </a:moveTo>
                  <a:lnTo>
                    <a:pt x="432816" y="0"/>
                  </a:lnTo>
                  <a:lnTo>
                    <a:pt x="1319783" y="0"/>
                  </a:lnTo>
                  <a:lnTo>
                    <a:pt x="1752600" y="757428"/>
                  </a:lnTo>
                  <a:lnTo>
                    <a:pt x="1319783" y="1514856"/>
                  </a:lnTo>
                  <a:lnTo>
                    <a:pt x="432816" y="1514856"/>
                  </a:lnTo>
                  <a:lnTo>
                    <a:pt x="0" y="75742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371080" y="2404618"/>
            <a:ext cx="72771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2069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Level</a:t>
            </a:r>
            <a:r>
              <a:rPr sz="14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precision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681216" y="3706114"/>
            <a:ext cx="1936114" cy="1527810"/>
            <a:chOff x="6681216" y="3706114"/>
            <a:chExt cx="1936114" cy="1527810"/>
          </a:xfrm>
        </p:grpSpPr>
        <p:sp>
          <p:nvSpPr>
            <p:cNvPr id="18" name="object 18"/>
            <p:cNvSpPr/>
            <p:nvPr/>
          </p:nvSpPr>
          <p:spPr>
            <a:xfrm>
              <a:off x="6681216" y="4511040"/>
              <a:ext cx="805180" cy="695325"/>
            </a:xfrm>
            <a:custGeom>
              <a:avLst/>
              <a:gdLst/>
              <a:ahLst/>
              <a:cxnLst/>
              <a:rect l="l" t="t" r="r" b="b"/>
              <a:pathLst>
                <a:path w="805179" h="695325">
                  <a:moveTo>
                    <a:pt x="603884" y="0"/>
                  </a:moveTo>
                  <a:lnTo>
                    <a:pt x="200786" y="0"/>
                  </a:lnTo>
                  <a:lnTo>
                    <a:pt x="0" y="347472"/>
                  </a:lnTo>
                  <a:lnTo>
                    <a:pt x="200786" y="694944"/>
                  </a:lnTo>
                  <a:lnTo>
                    <a:pt x="603884" y="694944"/>
                  </a:lnTo>
                  <a:lnTo>
                    <a:pt x="804672" y="347472"/>
                  </a:lnTo>
                  <a:lnTo>
                    <a:pt x="603884" y="0"/>
                  </a:lnTo>
                  <a:close/>
                </a:path>
              </a:pathLst>
            </a:custGeom>
            <a:solidFill>
              <a:srgbClr val="FFDD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58000" y="3712464"/>
              <a:ext cx="1752600" cy="1515110"/>
            </a:xfrm>
            <a:custGeom>
              <a:avLst/>
              <a:gdLst/>
              <a:ahLst/>
              <a:cxnLst/>
              <a:rect l="l" t="t" r="r" b="b"/>
              <a:pathLst>
                <a:path w="1752600" h="1515110">
                  <a:moveTo>
                    <a:pt x="1319783" y="0"/>
                  </a:moveTo>
                  <a:lnTo>
                    <a:pt x="432816" y="0"/>
                  </a:lnTo>
                  <a:lnTo>
                    <a:pt x="0" y="757428"/>
                  </a:lnTo>
                  <a:lnTo>
                    <a:pt x="432816" y="1514856"/>
                  </a:lnTo>
                  <a:lnTo>
                    <a:pt x="1319783" y="1514856"/>
                  </a:lnTo>
                  <a:lnTo>
                    <a:pt x="1752600" y="757428"/>
                  </a:lnTo>
                  <a:lnTo>
                    <a:pt x="1319783" y="0"/>
                  </a:lnTo>
                  <a:close/>
                </a:path>
              </a:pathLst>
            </a:custGeom>
            <a:solidFill>
              <a:srgbClr val="3ACA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0" y="3712464"/>
              <a:ext cx="1752600" cy="1515110"/>
            </a:xfrm>
            <a:custGeom>
              <a:avLst/>
              <a:gdLst/>
              <a:ahLst/>
              <a:cxnLst/>
              <a:rect l="l" t="t" r="r" b="b"/>
              <a:pathLst>
                <a:path w="1752600" h="1515110">
                  <a:moveTo>
                    <a:pt x="0" y="757428"/>
                  </a:moveTo>
                  <a:lnTo>
                    <a:pt x="432816" y="0"/>
                  </a:lnTo>
                  <a:lnTo>
                    <a:pt x="1319783" y="0"/>
                  </a:lnTo>
                  <a:lnTo>
                    <a:pt x="1752600" y="757428"/>
                  </a:lnTo>
                  <a:lnTo>
                    <a:pt x="1319783" y="1514856"/>
                  </a:lnTo>
                  <a:lnTo>
                    <a:pt x="432816" y="1514856"/>
                  </a:lnTo>
                  <a:lnTo>
                    <a:pt x="0" y="75742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374128" y="4237685"/>
            <a:ext cx="723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Control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accounts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056632" y="4638802"/>
            <a:ext cx="1954530" cy="1530985"/>
            <a:chOff x="5056632" y="4638802"/>
            <a:chExt cx="1954530" cy="1530985"/>
          </a:xfrm>
        </p:grpSpPr>
        <p:sp>
          <p:nvSpPr>
            <p:cNvPr id="23" name="object 23"/>
            <p:cNvSpPr/>
            <p:nvPr/>
          </p:nvSpPr>
          <p:spPr>
            <a:xfrm>
              <a:off x="5056632" y="4663440"/>
              <a:ext cx="807720" cy="695325"/>
            </a:xfrm>
            <a:custGeom>
              <a:avLst/>
              <a:gdLst/>
              <a:ahLst/>
              <a:cxnLst/>
              <a:rect l="l" t="t" r="r" b="b"/>
              <a:pathLst>
                <a:path w="807720" h="695325">
                  <a:moveTo>
                    <a:pt x="606932" y="0"/>
                  </a:moveTo>
                  <a:lnTo>
                    <a:pt x="200787" y="0"/>
                  </a:lnTo>
                  <a:lnTo>
                    <a:pt x="0" y="347472"/>
                  </a:lnTo>
                  <a:lnTo>
                    <a:pt x="200787" y="694944"/>
                  </a:lnTo>
                  <a:lnTo>
                    <a:pt x="606932" y="694944"/>
                  </a:lnTo>
                  <a:lnTo>
                    <a:pt x="807719" y="347472"/>
                  </a:lnTo>
                  <a:lnTo>
                    <a:pt x="606932" y="0"/>
                  </a:lnTo>
                  <a:close/>
                </a:path>
              </a:pathLst>
            </a:custGeom>
            <a:solidFill>
              <a:srgbClr val="FFDD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51704" y="4645152"/>
              <a:ext cx="1752600" cy="1518285"/>
            </a:xfrm>
            <a:custGeom>
              <a:avLst/>
              <a:gdLst/>
              <a:ahLst/>
              <a:cxnLst/>
              <a:rect l="l" t="t" r="r" b="b"/>
              <a:pathLst>
                <a:path w="1752600" h="1518285">
                  <a:moveTo>
                    <a:pt x="1318895" y="0"/>
                  </a:moveTo>
                  <a:lnTo>
                    <a:pt x="433705" y="0"/>
                  </a:lnTo>
                  <a:lnTo>
                    <a:pt x="0" y="758952"/>
                  </a:lnTo>
                  <a:lnTo>
                    <a:pt x="433705" y="1517904"/>
                  </a:lnTo>
                  <a:lnTo>
                    <a:pt x="1318895" y="1517904"/>
                  </a:lnTo>
                  <a:lnTo>
                    <a:pt x="1752600" y="758952"/>
                  </a:lnTo>
                  <a:lnTo>
                    <a:pt x="1318895" y="0"/>
                  </a:lnTo>
                  <a:close/>
                </a:path>
              </a:pathLst>
            </a:custGeom>
            <a:solidFill>
              <a:srgbClr val="08B1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51704" y="4645152"/>
              <a:ext cx="1752600" cy="1518285"/>
            </a:xfrm>
            <a:custGeom>
              <a:avLst/>
              <a:gdLst/>
              <a:ahLst/>
              <a:cxnLst/>
              <a:rect l="l" t="t" r="r" b="b"/>
              <a:pathLst>
                <a:path w="1752600" h="1518285">
                  <a:moveTo>
                    <a:pt x="0" y="758952"/>
                  </a:moveTo>
                  <a:lnTo>
                    <a:pt x="433705" y="0"/>
                  </a:lnTo>
                  <a:lnTo>
                    <a:pt x="1318895" y="0"/>
                  </a:lnTo>
                  <a:lnTo>
                    <a:pt x="1752600" y="758952"/>
                  </a:lnTo>
                  <a:lnTo>
                    <a:pt x="1318895" y="1517904"/>
                  </a:lnTo>
                  <a:lnTo>
                    <a:pt x="433705" y="1517904"/>
                  </a:lnTo>
                  <a:lnTo>
                    <a:pt x="0" y="758952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709284" y="5171389"/>
            <a:ext cx="8375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Control</a:t>
            </a:r>
            <a:endParaRPr sz="14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thresholds</a:t>
            </a:r>
            <a:endParaRPr sz="1400" dirty="0">
              <a:latin typeface="Segoe UI"/>
              <a:cs typeface="Segoe U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629914" y="3364991"/>
            <a:ext cx="1765300" cy="1871980"/>
            <a:chOff x="3629914" y="3364991"/>
            <a:chExt cx="1765300" cy="1871980"/>
          </a:xfrm>
        </p:grpSpPr>
        <p:sp>
          <p:nvSpPr>
            <p:cNvPr id="28" name="object 28"/>
            <p:cNvSpPr/>
            <p:nvPr/>
          </p:nvSpPr>
          <p:spPr>
            <a:xfrm>
              <a:off x="4102608" y="3364991"/>
              <a:ext cx="805180" cy="695325"/>
            </a:xfrm>
            <a:custGeom>
              <a:avLst/>
              <a:gdLst/>
              <a:ahLst/>
              <a:cxnLst/>
              <a:rect l="l" t="t" r="r" b="b"/>
              <a:pathLst>
                <a:path w="805179" h="695325">
                  <a:moveTo>
                    <a:pt x="603884" y="0"/>
                  </a:moveTo>
                  <a:lnTo>
                    <a:pt x="200787" y="0"/>
                  </a:lnTo>
                  <a:lnTo>
                    <a:pt x="0" y="347472"/>
                  </a:lnTo>
                  <a:lnTo>
                    <a:pt x="200787" y="694944"/>
                  </a:lnTo>
                  <a:lnTo>
                    <a:pt x="603884" y="694944"/>
                  </a:lnTo>
                  <a:lnTo>
                    <a:pt x="804671" y="347472"/>
                  </a:lnTo>
                  <a:lnTo>
                    <a:pt x="603884" y="0"/>
                  </a:lnTo>
                  <a:close/>
                </a:path>
              </a:pathLst>
            </a:custGeom>
            <a:solidFill>
              <a:srgbClr val="FFDD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636264" y="3715511"/>
              <a:ext cx="1752600" cy="1515110"/>
            </a:xfrm>
            <a:custGeom>
              <a:avLst/>
              <a:gdLst/>
              <a:ahLst/>
              <a:cxnLst/>
              <a:rect l="l" t="t" r="r" b="b"/>
              <a:pathLst>
                <a:path w="1752600" h="1515110">
                  <a:moveTo>
                    <a:pt x="1319784" y="0"/>
                  </a:moveTo>
                  <a:lnTo>
                    <a:pt x="432815" y="0"/>
                  </a:lnTo>
                  <a:lnTo>
                    <a:pt x="0" y="757427"/>
                  </a:lnTo>
                  <a:lnTo>
                    <a:pt x="432815" y="1514856"/>
                  </a:lnTo>
                  <a:lnTo>
                    <a:pt x="1319784" y="1514856"/>
                  </a:lnTo>
                  <a:lnTo>
                    <a:pt x="1752600" y="757427"/>
                  </a:lnTo>
                  <a:lnTo>
                    <a:pt x="1319784" y="0"/>
                  </a:lnTo>
                  <a:close/>
                </a:path>
              </a:pathLst>
            </a:custGeom>
            <a:solidFill>
              <a:srgbClr val="099A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636264" y="3715511"/>
              <a:ext cx="1752600" cy="1515110"/>
            </a:xfrm>
            <a:custGeom>
              <a:avLst/>
              <a:gdLst/>
              <a:ahLst/>
              <a:cxnLst/>
              <a:rect l="l" t="t" r="r" b="b"/>
              <a:pathLst>
                <a:path w="1752600" h="1515110">
                  <a:moveTo>
                    <a:pt x="0" y="757427"/>
                  </a:moveTo>
                  <a:lnTo>
                    <a:pt x="432815" y="0"/>
                  </a:lnTo>
                  <a:lnTo>
                    <a:pt x="1319784" y="0"/>
                  </a:lnTo>
                  <a:lnTo>
                    <a:pt x="1752600" y="757427"/>
                  </a:lnTo>
                  <a:lnTo>
                    <a:pt x="1319784" y="1514856"/>
                  </a:lnTo>
                  <a:lnTo>
                    <a:pt x="432815" y="1514856"/>
                  </a:lnTo>
                  <a:lnTo>
                    <a:pt x="0" y="75742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966717" y="4132275"/>
            <a:ext cx="1090295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905" algn="ctr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Rules</a:t>
            </a:r>
            <a:r>
              <a:rPr sz="14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performance 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measurement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630167" y="1871472"/>
            <a:ext cx="1765300" cy="1527175"/>
            <a:chOff x="3630167" y="1871472"/>
            <a:chExt cx="1765300" cy="1527175"/>
          </a:xfrm>
        </p:grpSpPr>
        <p:sp>
          <p:nvSpPr>
            <p:cNvPr id="33" name="object 33"/>
            <p:cNvSpPr/>
            <p:nvPr/>
          </p:nvSpPr>
          <p:spPr>
            <a:xfrm>
              <a:off x="3636263" y="1877568"/>
              <a:ext cx="1752600" cy="1515110"/>
            </a:xfrm>
            <a:custGeom>
              <a:avLst/>
              <a:gdLst/>
              <a:ahLst/>
              <a:cxnLst/>
              <a:rect l="l" t="t" r="r" b="b"/>
              <a:pathLst>
                <a:path w="1752600" h="1515110">
                  <a:moveTo>
                    <a:pt x="1319784" y="0"/>
                  </a:moveTo>
                  <a:lnTo>
                    <a:pt x="432815" y="0"/>
                  </a:lnTo>
                  <a:lnTo>
                    <a:pt x="0" y="757428"/>
                  </a:lnTo>
                  <a:lnTo>
                    <a:pt x="432815" y="1514856"/>
                  </a:lnTo>
                  <a:lnTo>
                    <a:pt x="1319784" y="1514856"/>
                  </a:lnTo>
                  <a:lnTo>
                    <a:pt x="1752600" y="757428"/>
                  </a:lnTo>
                  <a:lnTo>
                    <a:pt x="1319784" y="0"/>
                  </a:lnTo>
                  <a:close/>
                </a:path>
              </a:pathLst>
            </a:custGeom>
            <a:solidFill>
              <a:srgbClr val="094E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636263" y="1877568"/>
              <a:ext cx="1752600" cy="1515110"/>
            </a:xfrm>
            <a:custGeom>
              <a:avLst/>
              <a:gdLst/>
              <a:ahLst/>
              <a:cxnLst/>
              <a:rect l="l" t="t" r="r" b="b"/>
              <a:pathLst>
                <a:path w="1752600" h="1515110">
                  <a:moveTo>
                    <a:pt x="0" y="757428"/>
                  </a:moveTo>
                  <a:lnTo>
                    <a:pt x="432815" y="0"/>
                  </a:lnTo>
                  <a:lnTo>
                    <a:pt x="1319784" y="0"/>
                  </a:lnTo>
                  <a:lnTo>
                    <a:pt x="1752600" y="757428"/>
                  </a:lnTo>
                  <a:lnTo>
                    <a:pt x="1319784" y="1514856"/>
                  </a:lnTo>
                  <a:lnTo>
                    <a:pt x="432815" y="1514856"/>
                  </a:lnTo>
                  <a:lnTo>
                    <a:pt x="0" y="75742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113021" y="2402281"/>
            <a:ext cx="7994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Reporting</a:t>
            </a:r>
            <a:endParaRPr sz="1400">
              <a:latin typeface="Segoe UI"/>
              <a:cs typeface="Segoe UI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formats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2816" y="3160776"/>
            <a:ext cx="11619230" cy="2295525"/>
          </a:xfrm>
          <a:custGeom>
            <a:avLst/>
            <a:gdLst/>
            <a:ahLst/>
            <a:cxnLst/>
            <a:rect l="l" t="t" r="r" b="b"/>
            <a:pathLst>
              <a:path w="11619230" h="2295525">
                <a:moveTo>
                  <a:pt x="11005058" y="0"/>
                </a:moveTo>
                <a:lnTo>
                  <a:pt x="11005058" y="573786"/>
                </a:lnTo>
                <a:lnTo>
                  <a:pt x="0" y="573786"/>
                </a:lnTo>
                <a:lnTo>
                  <a:pt x="0" y="1721358"/>
                </a:lnTo>
                <a:lnTo>
                  <a:pt x="11005058" y="1721358"/>
                </a:lnTo>
                <a:lnTo>
                  <a:pt x="11005058" y="2295144"/>
                </a:lnTo>
                <a:lnTo>
                  <a:pt x="11618976" y="1147572"/>
                </a:lnTo>
                <a:lnTo>
                  <a:pt x="11005058" y="0"/>
                </a:lnTo>
                <a:close/>
              </a:path>
            </a:pathLst>
          </a:custGeom>
          <a:solidFill>
            <a:srgbClr val="F9D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Estimate</a:t>
            </a:r>
            <a:r>
              <a:rPr spc="-70" dirty="0"/>
              <a:t> </a:t>
            </a:r>
            <a:r>
              <a:rPr spc="-10" dirty="0"/>
              <a:t>Costs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917244" y="1215476"/>
            <a:ext cx="10046970" cy="8178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1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Estimate</a:t>
            </a:r>
            <a:r>
              <a:rPr sz="2000" spc="-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Costs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is</a:t>
            </a:r>
            <a:r>
              <a:rPr sz="20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process</a:t>
            </a:r>
            <a:r>
              <a:rPr sz="2000" spc="-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20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developing</a:t>
            </a:r>
            <a:r>
              <a:rPr sz="2000" spc="-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an</a:t>
            </a:r>
            <a:r>
              <a:rPr sz="2000" spc="-7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approximation of</a:t>
            </a:r>
            <a:r>
              <a:rPr sz="20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spc="-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cost</a:t>
            </a:r>
            <a:r>
              <a:rPr sz="2000" b="1" spc="-7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2000" b="1" spc="-8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252525"/>
                </a:solidFill>
                <a:latin typeface="Segoe UI"/>
                <a:cs typeface="Segoe UI"/>
              </a:rPr>
              <a:t>resources</a:t>
            </a:r>
            <a:endParaRPr sz="2000">
              <a:latin typeface="Segoe UI"/>
              <a:cs typeface="Segoe UI"/>
            </a:endParaRPr>
          </a:p>
          <a:p>
            <a:pPr marL="356870">
              <a:lnSpc>
                <a:spcPct val="100000"/>
              </a:lnSpc>
              <a:spcBef>
                <a:spcPts val="720"/>
              </a:spcBef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needed</a:t>
            </a:r>
            <a:r>
              <a:rPr sz="20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to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complete</a:t>
            </a:r>
            <a:r>
              <a:rPr sz="2000" b="1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project</a:t>
            </a:r>
            <a:r>
              <a:rPr sz="2000" b="1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252525"/>
                </a:solidFill>
                <a:latin typeface="Segoe UI"/>
                <a:cs typeface="Segoe UI"/>
              </a:rPr>
              <a:t>work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3103" y="2849879"/>
            <a:ext cx="3066415" cy="3246120"/>
          </a:xfrm>
          <a:prstGeom prst="rect">
            <a:avLst/>
          </a:prstGeom>
          <a:solidFill>
            <a:srgbClr val="F16F22"/>
          </a:solidFill>
        </p:spPr>
        <p:txBody>
          <a:bodyPr vert="horz" wrap="square" lIns="0" tIns="13335" rIns="0" bIns="0" rtlCol="0">
            <a:spAutoFit/>
          </a:bodyPr>
          <a:lstStyle/>
          <a:p>
            <a:pPr marL="344805" indent="-25336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documents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ts val="2050"/>
              </a:lnSpc>
              <a:spcBef>
                <a:spcPts val="550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environmental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factors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ts val="2050"/>
              </a:lnSpc>
              <a:spcBef>
                <a:spcPts val="530"/>
              </a:spcBef>
              <a:buAutoNum type="arabicPeriod" startAt="4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Organizational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assets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20767" y="2865120"/>
            <a:ext cx="3295015" cy="3230880"/>
          </a:xfrm>
          <a:prstGeom prst="rect">
            <a:avLst/>
          </a:prstGeom>
          <a:solidFill>
            <a:srgbClr val="0DAF0E"/>
          </a:solidFill>
        </p:spPr>
        <p:txBody>
          <a:bodyPr vert="horz" wrap="square" lIns="0" tIns="14605" rIns="0" bIns="0" rtlCol="0">
            <a:spAutoFit/>
          </a:bodyPr>
          <a:lstStyle/>
          <a:p>
            <a:pPr marL="344805" indent="-253365">
              <a:lnSpc>
                <a:spcPct val="100000"/>
              </a:lnSpc>
              <a:spcBef>
                <a:spcPts val="115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Expert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judgment</a:t>
            </a:r>
            <a:endParaRPr sz="1800">
              <a:latin typeface="Arial"/>
              <a:cs typeface="Arial"/>
            </a:endParaRPr>
          </a:p>
          <a:p>
            <a:pPr marL="339090" indent="-247650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39725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Analogous</a:t>
            </a:r>
            <a:r>
              <a:rPr sz="18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estimating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spcBef>
                <a:spcPts val="550"/>
              </a:spcBef>
              <a:buAutoNum type="arabicPeriod"/>
              <a:tabLst>
                <a:tab pos="345440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Parametric</a:t>
            </a:r>
            <a:r>
              <a:rPr sz="18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estimating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45440" algn="l"/>
              </a:tabLst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Bottom-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estimating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345440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Three-point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estimating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45440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ts val="2055"/>
              </a:lnSpc>
              <a:spcBef>
                <a:spcPts val="550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management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ts val="2055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spcBef>
                <a:spcPts val="530"/>
              </a:spcBef>
              <a:buAutoNum type="arabicPeriod" startAt="8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making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05216" y="2846832"/>
            <a:ext cx="3072765" cy="3249295"/>
          </a:xfrm>
          <a:prstGeom prst="rect">
            <a:avLst/>
          </a:prstGeom>
          <a:solidFill>
            <a:srgbClr val="33ABC3"/>
          </a:solidFill>
        </p:spPr>
        <p:txBody>
          <a:bodyPr vert="horz" wrap="square" lIns="0" tIns="40005" rIns="0" bIns="0" rtlCol="0">
            <a:spAutoFit/>
          </a:bodyPr>
          <a:lstStyle/>
          <a:p>
            <a:pPr marL="345440" indent="-25400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346075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Cost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estimates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45440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Basis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estimates</a:t>
            </a:r>
            <a:endParaRPr sz="1800">
              <a:latin typeface="Arial"/>
              <a:cs typeface="Arial"/>
            </a:endParaRPr>
          </a:p>
          <a:p>
            <a:pPr marL="345440" indent="-254000">
              <a:lnSpc>
                <a:spcPct val="100000"/>
              </a:lnSpc>
              <a:buAutoNum type="arabicPeriod"/>
              <a:tabLst>
                <a:tab pos="346075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documents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updates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3103" y="2350007"/>
            <a:ext cx="3066415" cy="47561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952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0"/>
              </a:spcBef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INPUTS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20767" y="2334767"/>
            <a:ext cx="3295015" cy="50292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109855" rIns="0" bIns="0" rtlCol="0">
            <a:spAutoFit/>
          </a:bodyPr>
          <a:lstStyle/>
          <a:p>
            <a:pPr marL="422275">
              <a:lnSpc>
                <a:spcPct val="100000"/>
              </a:lnSpc>
              <a:spcBef>
                <a:spcPts val="865"/>
              </a:spcBef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TOOLS</a:t>
            </a:r>
            <a:r>
              <a:rPr sz="18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1800" b="1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TECHNIQUES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05216" y="2334767"/>
            <a:ext cx="3072765" cy="47879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97790" rIns="0" bIns="0" rtlCol="0">
            <a:spAutoFit/>
          </a:bodyPr>
          <a:lstStyle/>
          <a:p>
            <a:pPr marL="1016635">
              <a:lnSpc>
                <a:spcPct val="100000"/>
              </a:lnSpc>
              <a:spcBef>
                <a:spcPts val="770"/>
              </a:spcBef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OUTPUTS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Technique:</a:t>
            </a:r>
            <a:r>
              <a:rPr spc="-160" dirty="0"/>
              <a:t> </a:t>
            </a:r>
            <a:r>
              <a:rPr dirty="0"/>
              <a:t>Estimation</a:t>
            </a:r>
            <a:r>
              <a:rPr spc="-75" dirty="0"/>
              <a:t> </a:t>
            </a:r>
            <a:r>
              <a:rPr spc="-10" dirty="0"/>
              <a:t>Method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0055" y="1188719"/>
            <a:ext cx="9707880" cy="448309"/>
            <a:chOff x="1210055" y="1188719"/>
            <a:chExt cx="9707880" cy="448309"/>
          </a:xfrm>
        </p:grpSpPr>
        <p:sp>
          <p:nvSpPr>
            <p:cNvPr id="4" name="object 4"/>
            <p:cNvSpPr/>
            <p:nvPr/>
          </p:nvSpPr>
          <p:spPr>
            <a:xfrm>
              <a:off x="1216151" y="1194815"/>
              <a:ext cx="9695815" cy="436245"/>
            </a:xfrm>
            <a:custGeom>
              <a:avLst/>
              <a:gdLst/>
              <a:ahLst/>
              <a:cxnLst/>
              <a:rect l="l" t="t" r="r" b="b"/>
              <a:pathLst>
                <a:path w="9695815" h="436244">
                  <a:moveTo>
                    <a:pt x="9623044" y="0"/>
                  </a:moveTo>
                  <a:lnTo>
                    <a:pt x="72643" y="0"/>
                  </a:lnTo>
                  <a:lnTo>
                    <a:pt x="44368" y="5707"/>
                  </a:lnTo>
                  <a:lnTo>
                    <a:pt x="21277" y="21272"/>
                  </a:lnTo>
                  <a:lnTo>
                    <a:pt x="5708" y="44362"/>
                  </a:lnTo>
                  <a:lnTo>
                    <a:pt x="0" y="72644"/>
                  </a:lnTo>
                  <a:lnTo>
                    <a:pt x="0" y="363220"/>
                  </a:lnTo>
                  <a:lnTo>
                    <a:pt x="5708" y="391501"/>
                  </a:lnTo>
                  <a:lnTo>
                    <a:pt x="21277" y="414591"/>
                  </a:lnTo>
                  <a:lnTo>
                    <a:pt x="44368" y="430156"/>
                  </a:lnTo>
                  <a:lnTo>
                    <a:pt x="72643" y="435863"/>
                  </a:lnTo>
                  <a:lnTo>
                    <a:pt x="9623044" y="435863"/>
                  </a:lnTo>
                  <a:lnTo>
                    <a:pt x="9651325" y="430156"/>
                  </a:lnTo>
                  <a:lnTo>
                    <a:pt x="9674415" y="414591"/>
                  </a:lnTo>
                  <a:lnTo>
                    <a:pt x="9689980" y="391501"/>
                  </a:lnTo>
                  <a:lnTo>
                    <a:pt x="9695688" y="363220"/>
                  </a:lnTo>
                  <a:lnTo>
                    <a:pt x="9695688" y="72644"/>
                  </a:lnTo>
                  <a:lnTo>
                    <a:pt x="9689980" y="44362"/>
                  </a:lnTo>
                  <a:lnTo>
                    <a:pt x="9674415" y="21272"/>
                  </a:lnTo>
                  <a:lnTo>
                    <a:pt x="9651325" y="5707"/>
                  </a:lnTo>
                  <a:lnTo>
                    <a:pt x="9623044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16151" y="1194815"/>
              <a:ext cx="9695815" cy="436245"/>
            </a:xfrm>
            <a:custGeom>
              <a:avLst/>
              <a:gdLst/>
              <a:ahLst/>
              <a:cxnLst/>
              <a:rect l="l" t="t" r="r" b="b"/>
              <a:pathLst>
                <a:path w="9695815" h="436244">
                  <a:moveTo>
                    <a:pt x="0" y="72644"/>
                  </a:moveTo>
                  <a:lnTo>
                    <a:pt x="5708" y="44362"/>
                  </a:lnTo>
                  <a:lnTo>
                    <a:pt x="21277" y="21272"/>
                  </a:lnTo>
                  <a:lnTo>
                    <a:pt x="44368" y="5707"/>
                  </a:lnTo>
                  <a:lnTo>
                    <a:pt x="72643" y="0"/>
                  </a:lnTo>
                  <a:lnTo>
                    <a:pt x="9623044" y="0"/>
                  </a:lnTo>
                  <a:lnTo>
                    <a:pt x="9651325" y="5707"/>
                  </a:lnTo>
                  <a:lnTo>
                    <a:pt x="9674415" y="21272"/>
                  </a:lnTo>
                  <a:lnTo>
                    <a:pt x="9689980" y="44362"/>
                  </a:lnTo>
                  <a:lnTo>
                    <a:pt x="9695688" y="72644"/>
                  </a:lnTo>
                  <a:lnTo>
                    <a:pt x="9695688" y="363220"/>
                  </a:lnTo>
                  <a:lnTo>
                    <a:pt x="9689980" y="391501"/>
                  </a:lnTo>
                  <a:lnTo>
                    <a:pt x="9674415" y="414591"/>
                  </a:lnTo>
                  <a:lnTo>
                    <a:pt x="9651325" y="430156"/>
                  </a:lnTo>
                  <a:lnTo>
                    <a:pt x="9623044" y="435863"/>
                  </a:lnTo>
                  <a:lnTo>
                    <a:pt x="72643" y="435863"/>
                  </a:lnTo>
                  <a:lnTo>
                    <a:pt x="44368" y="430156"/>
                  </a:lnTo>
                  <a:lnTo>
                    <a:pt x="21277" y="414591"/>
                  </a:lnTo>
                  <a:lnTo>
                    <a:pt x="5708" y="391501"/>
                  </a:lnTo>
                  <a:lnTo>
                    <a:pt x="0" y="363220"/>
                  </a:lnTo>
                  <a:lnTo>
                    <a:pt x="0" y="72644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210055" y="2310383"/>
            <a:ext cx="9707880" cy="451484"/>
            <a:chOff x="1210055" y="2310383"/>
            <a:chExt cx="9707880" cy="451484"/>
          </a:xfrm>
        </p:grpSpPr>
        <p:sp>
          <p:nvSpPr>
            <p:cNvPr id="7" name="object 7"/>
            <p:cNvSpPr/>
            <p:nvPr/>
          </p:nvSpPr>
          <p:spPr>
            <a:xfrm>
              <a:off x="1216151" y="2316479"/>
              <a:ext cx="9695815" cy="439420"/>
            </a:xfrm>
            <a:custGeom>
              <a:avLst/>
              <a:gdLst/>
              <a:ahLst/>
              <a:cxnLst/>
              <a:rect l="l" t="t" r="r" b="b"/>
              <a:pathLst>
                <a:path w="9695815" h="439419">
                  <a:moveTo>
                    <a:pt x="9622536" y="0"/>
                  </a:moveTo>
                  <a:lnTo>
                    <a:pt x="73151" y="0"/>
                  </a:lnTo>
                  <a:lnTo>
                    <a:pt x="44678" y="5750"/>
                  </a:lnTo>
                  <a:lnTo>
                    <a:pt x="21426" y="21431"/>
                  </a:lnTo>
                  <a:lnTo>
                    <a:pt x="5748" y="44684"/>
                  </a:lnTo>
                  <a:lnTo>
                    <a:pt x="0" y="73152"/>
                  </a:lnTo>
                  <a:lnTo>
                    <a:pt x="0" y="365760"/>
                  </a:lnTo>
                  <a:lnTo>
                    <a:pt x="5748" y="394227"/>
                  </a:lnTo>
                  <a:lnTo>
                    <a:pt x="21426" y="417480"/>
                  </a:lnTo>
                  <a:lnTo>
                    <a:pt x="44678" y="433161"/>
                  </a:lnTo>
                  <a:lnTo>
                    <a:pt x="73151" y="438912"/>
                  </a:lnTo>
                  <a:lnTo>
                    <a:pt x="9622536" y="438912"/>
                  </a:lnTo>
                  <a:lnTo>
                    <a:pt x="9651003" y="433161"/>
                  </a:lnTo>
                  <a:lnTo>
                    <a:pt x="9674256" y="417480"/>
                  </a:lnTo>
                  <a:lnTo>
                    <a:pt x="9689937" y="394227"/>
                  </a:lnTo>
                  <a:lnTo>
                    <a:pt x="9695688" y="365760"/>
                  </a:lnTo>
                  <a:lnTo>
                    <a:pt x="9695688" y="73152"/>
                  </a:lnTo>
                  <a:lnTo>
                    <a:pt x="9689937" y="44684"/>
                  </a:lnTo>
                  <a:lnTo>
                    <a:pt x="9674256" y="21431"/>
                  </a:lnTo>
                  <a:lnTo>
                    <a:pt x="9651003" y="5750"/>
                  </a:lnTo>
                  <a:lnTo>
                    <a:pt x="9622536" y="0"/>
                  </a:lnTo>
                  <a:close/>
                </a:path>
              </a:pathLst>
            </a:custGeom>
            <a:solidFill>
              <a:srgbClr val="0DAF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16151" y="2316479"/>
              <a:ext cx="9695815" cy="439420"/>
            </a:xfrm>
            <a:custGeom>
              <a:avLst/>
              <a:gdLst/>
              <a:ahLst/>
              <a:cxnLst/>
              <a:rect l="l" t="t" r="r" b="b"/>
              <a:pathLst>
                <a:path w="9695815" h="439419">
                  <a:moveTo>
                    <a:pt x="0" y="73152"/>
                  </a:moveTo>
                  <a:lnTo>
                    <a:pt x="5748" y="44684"/>
                  </a:lnTo>
                  <a:lnTo>
                    <a:pt x="21426" y="21431"/>
                  </a:lnTo>
                  <a:lnTo>
                    <a:pt x="44678" y="5750"/>
                  </a:lnTo>
                  <a:lnTo>
                    <a:pt x="73151" y="0"/>
                  </a:lnTo>
                  <a:lnTo>
                    <a:pt x="9622536" y="0"/>
                  </a:lnTo>
                  <a:lnTo>
                    <a:pt x="9651003" y="5750"/>
                  </a:lnTo>
                  <a:lnTo>
                    <a:pt x="9674256" y="21431"/>
                  </a:lnTo>
                  <a:lnTo>
                    <a:pt x="9689937" y="44684"/>
                  </a:lnTo>
                  <a:lnTo>
                    <a:pt x="9695688" y="73152"/>
                  </a:lnTo>
                  <a:lnTo>
                    <a:pt x="9695688" y="365760"/>
                  </a:lnTo>
                  <a:lnTo>
                    <a:pt x="9689937" y="394227"/>
                  </a:lnTo>
                  <a:lnTo>
                    <a:pt x="9674256" y="417480"/>
                  </a:lnTo>
                  <a:lnTo>
                    <a:pt x="9651003" y="433161"/>
                  </a:lnTo>
                  <a:lnTo>
                    <a:pt x="9622536" y="438912"/>
                  </a:lnTo>
                  <a:lnTo>
                    <a:pt x="73151" y="438912"/>
                  </a:lnTo>
                  <a:lnTo>
                    <a:pt x="44678" y="433161"/>
                  </a:lnTo>
                  <a:lnTo>
                    <a:pt x="21426" y="417480"/>
                  </a:lnTo>
                  <a:lnTo>
                    <a:pt x="5748" y="394227"/>
                  </a:lnTo>
                  <a:lnTo>
                    <a:pt x="0" y="365760"/>
                  </a:lnTo>
                  <a:lnTo>
                    <a:pt x="0" y="73152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210055" y="3398520"/>
            <a:ext cx="9707880" cy="448309"/>
            <a:chOff x="1210055" y="3398520"/>
            <a:chExt cx="9707880" cy="448309"/>
          </a:xfrm>
        </p:grpSpPr>
        <p:sp>
          <p:nvSpPr>
            <p:cNvPr id="10" name="object 10"/>
            <p:cNvSpPr/>
            <p:nvPr/>
          </p:nvSpPr>
          <p:spPr>
            <a:xfrm>
              <a:off x="1216151" y="3404616"/>
              <a:ext cx="9695815" cy="436245"/>
            </a:xfrm>
            <a:custGeom>
              <a:avLst/>
              <a:gdLst/>
              <a:ahLst/>
              <a:cxnLst/>
              <a:rect l="l" t="t" r="r" b="b"/>
              <a:pathLst>
                <a:path w="9695815" h="436245">
                  <a:moveTo>
                    <a:pt x="9623044" y="0"/>
                  </a:moveTo>
                  <a:lnTo>
                    <a:pt x="72643" y="0"/>
                  </a:lnTo>
                  <a:lnTo>
                    <a:pt x="44368" y="5707"/>
                  </a:lnTo>
                  <a:lnTo>
                    <a:pt x="21277" y="21272"/>
                  </a:lnTo>
                  <a:lnTo>
                    <a:pt x="5708" y="44362"/>
                  </a:lnTo>
                  <a:lnTo>
                    <a:pt x="0" y="72644"/>
                  </a:lnTo>
                  <a:lnTo>
                    <a:pt x="0" y="363220"/>
                  </a:lnTo>
                  <a:lnTo>
                    <a:pt x="5708" y="391501"/>
                  </a:lnTo>
                  <a:lnTo>
                    <a:pt x="21277" y="414591"/>
                  </a:lnTo>
                  <a:lnTo>
                    <a:pt x="44368" y="430156"/>
                  </a:lnTo>
                  <a:lnTo>
                    <a:pt x="72643" y="435864"/>
                  </a:lnTo>
                  <a:lnTo>
                    <a:pt x="9623044" y="435864"/>
                  </a:lnTo>
                  <a:lnTo>
                    <a:pt x="9651325" y="430156"/>
                  </a:lnTo>
                  <a:lnTo>
                    <a:pt x="9674415" y="414591"/>
                  </a:lnTo>
                  <a:lnTo>
                    <a:pt x="9689980" y="391501"/>
                  </a:lnTo>
                  <a:lnTo>
                    <a:pt x="9695688" y="363220"/>
                  </a:lnTo>
                  <a:lnTo>
                    <a:pt x="9695688" y="72644"/>
                  </a:lnTo>
                  <a:lnTo>
                    <a:pt x="9689980" y="44362"/>
                  </a:lnTo>
                  <a:lnTo>
                    <a:pt x="9674415" y="21272"/>
                  </a:lnTo>
                  <a:lnTo>
                    <a:pt x="9651325" y="5707"/>
                  </a:lnTo>
                  <a:lnTo>
                    <a:pt x="9623044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16151" y="3404616"/>
              <a:ext cx="9695815" cy="436245"/>
            </a:xfrm>
            <a:custGeom>
              <a:avLst/>
              <a:gdLst/>
              <a:ahLst/>
              <a:cxnLst/>
              <a:rect l="l" t="t" r="r" b="b"/>
              <a:pathLst>
                <a:path w="9695815" h="436245">
                  <a:moveTo>
                    <a:pt x="0" y="72644"/>
                  </a:moveTo>
                  <a:lnTo>
                    <a:pt x="5708" y="44362"/>
                  </a:lnTo>
                  <a:lnTo>
                    <a:pt x="21277" y="21272"/>
                  </a:lnTo>
                  <a:lnTo>
                    <a:pt x="44368" y="5707"/>
                  </a:lnTo>
                  <a:lnTo>
                    <a:pt x="72643" y="0"/>
                  </a:lnTo>
                  <a:lnTo>
                    <a:pt x="9623044" y="0"/>
                  </a:lnTo>
                  <a:lnTo>
                    <a:pt x="9651325" y="5707"/>
                  </a:lnTo>
                  <a:lnTo>
                    <a:pt x="9674415" y="21272"/>
                  </a:lnTo>
                  <a:lnTo>
                    <a:pt x="9689980" y="44362"/>
                  </a:lnTo>
                  <a:lnTo>
                    <a:pt x="9695688" y="72644"/>
                  </a:lnTo>
                  <a:lnTo>
                    <a:pt x="9695688" y="363220"/>
                  </a:lnTo>
                  <a:lnTo>
                    <a:pt x="9689980" y="391501"/>
                  </a:lnTo>
                  <a:lnTo>
                    <a:pt x="9674415" y="414591"/>
                  </a:lnTo>
                  <a:lnTo>
                    <a:pt x="9651325" y="430156"/>
                  </a:lnTo>
                  <a:lnTo>
                    <a:pt x="9623044" y="435864"/>
                  </a:lnTo>
                  <a:lnTo>
                    <a:pt x="72643" y="435864"/>
                  </a:lnTo>
                  <a:lnTo>
                    <a:pt x="44368" y="430156"/>
                  </a:lnTo>
                  <a:lnTo>
                    <a:pt x="21277" y="414591"/>
                  </a:lnTo>
                  <a:lnTo>
                    <a:pt x="5708" y="391501"/>
                  </a:lnTo>
                  <a:lnTo>
                    <a:pt x="0" y="363220"/>
                  </a:lnTo>
                  <a:lnTo>
                    <a:pt x="0" y="72644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210055" y="4559808"/>
            <a:ext cx="9707880" cy="448309"/>
            <a:chOff x="1210055" y="4559808"/>
            <a:chExt cx="9707880" cy="448309"/>
          </a:xfrm>
        </p:grpSpPr>
        <p:sp>
          <p:nvSpPr>
            <p:cNvPr id="13" name="object 13"/>
            <p:cNvSpPr/>
            <p:nvPr/>
          </p:nvSpPr>
          <p:spPr>
            <a:xfrm>
              <a:off x="1216151" y="4565904"/>
              <a:ext cx="9695815" cy="436245"/>
            </a:xfrm>
            <a:custGeom>
              <a:avLst/>
              <a:gdLst/>
              <a:ahLst/>
              <a:cxnLst/>
              <a:rect l="l" t="t" r="r" b="b"/>
              <a:pathLst>
                <a:path w="9695815" h="436245">
                  <a:moveTo>
                    <a:pt x="9623044" y="0"/>
                  </a:moveTo>
                  <a:lnTo>
                    <a:pt x="72643" y="0"/>
                  </a:lnTo>
                  <a:lnTo>
                    <a:pt x="44368" y="5707"/>
                  </a:lnTo>
                  <a:lnTo>
                    <a:pt x="21277" y="21272"/>
                  </a:lnTo>
                  <a:lnTo>
                    <a:pt x="5708" y="44362"/>
                  </a:lnTo>
                  <a:lnTo>
                    <a:pt x="0" y="72644"/>
                  </a:lnTo>
                  <a:lnTo>
                    <a:pt x="0" y="363220"/>
                  </a:lnTo>
                  <a:lnTo>
                    <a:pt x="5708" y="391501"/>
                  </a:lnTo>
                  <a:lnTo>
                    <a:pt x="21277" y="414591"/>
                  </a:lnTo>
                  <a:lnTo>
                    <a:pt x="44368" y="430156"/>
                  </a:lnTo>
                  <a:lnTo>
                    <a:pt x="72643" y="435864"/>
                  </a:lnTo>
                  <a:lnTo>
                    <a:pt x="9623044" y="435864"/>
                  </a:lnTo>
                  <a:lnTo>
                    <a:pt x="9651325" y="430156"/>
                  </a:lnTo>
                  <a:lnTo>
                    <a:pt x="9674415" y="414591"/>
                  </a:lnTo>
                  <a:lnTo>
                    <a:pt x="9689980" y="391501"/>
                  </a:lnTo>
                  <a:lnTo>
                    <a:pt x="9695688" y="363220"/>
                  </a:lnTo>
                  <a:lnTo>
                    <a:pt x="9695688" y="72644"/>
                  </a:lnTo>
                  <a:lnTo>
                    <a:pt x="9689980" y="44362"/>
                  </a:lnTo>
                  <a:lnTo>
                    <a:pt x="9674415" y="21272"/>
                  </a:lnTo>
                  <a:lnTo>
                    <a:pt x="9651325" y="5707"/>
                  </a:lnTo>
                  <a:lnTo>
                    <a:pt x="9623044" y="0"/>
                  </a:lnTo>
                  <a:close/>
                </a:path>
              </a:pathLst>
            </a:custGeom>
            <a:solidFill>
              <a:srgbClr val="FD9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16151" y="4565904"/>
              <a:ext cx="9695815" cy="436245"/>
            </a:xfrm>
            <a:custGeom>
              <a:avLst/>
              <a:gdLst/>
              <a:ahLst/>
              <a:cxnLst/>
              <a:rect l="l" t="t" r="r" b="b"/>
              <a:pathLst>
                <a:path w="9695815" h="436245">
                  <a:moveTo>
                    <a:pt x="0" y="72644"/>
                  </a:moveTo>
                  <a:lnTo>
                    <a:pt x="5708" y="44362"/>
                  </a:lnTo>
                  <a:lnTo>
                    <a:pt x="21277" y="21272"/>
                  </a:lnTo>
                  <a:lnTo>
                    <a:pt x="44368" y="5707"/>
                  </a:lnTo>
                  <a:lnTo>
                    <a:pt x="72643" y="0"/>
                  </a:lnTo>
                  <a:lnTo>
                    <a:pt x="9623044" y="0"/>
                  </a:lnTo>
                  <a:lnTo>
                    <a:pt x="9651325" y="5707"/>
                  </a:lnTo>
                  <a:lnTo>
                    <a:pt x="9674415" y="21272"/>
                  </a:lnTo>
                  <a:lnTo>
                    <a:pt x="9689980" y="44362"/>
                  </a:lnTo>
                  <a:lnTo>
                    <a:pt x="9695688" y="72644"/>
                  </a:lnTo>
                  <a:lnTo>
                    <a:pt x="9695688" y="363220"/>
                  </a:lnTo>
                  <a:lnTo>
                    <a:pt x="9689980" y="391501"/>
                  </a:lnTo>
                  <a:lnTo>
                    <a:pt x="9674415" y="414591"/>
                  </a:lnTo>
                  <a:lnTo>
                    <a:pt x="9651325" y="430156"/>
                  </a:lnTo>
                  <a:lnTo>
                    <a:pt x="9623044" y="435864"/>
                  </a:lnTo>
                  <a:lnTo>
                    <a:pt x="72643" y="435864"/>
                  </a:lnTo>
                  <a:lnTo>
                    <a:pt x="44368" y="430156"/>
                  </a:lnTo>
                  <a:lnTo>
                    <a:pt x="21277" y="414591"/>
                  </a:lnTo>
                  <a:lnTo>
                    <a:pt x="5708" y="391501"/>
                  </a:lnTo>
                  <a:lnTo>
                    <a:pt x="0" y="363220"/>
                  </a:lnTo>
                  <a:lnTo>
                    <a:pt x="0" y="72644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90319" y="1110939"/>
            <a:ext cx="9502140" cy="515556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1700" dirty="0">
                <a:solidFill>
                  <a:srgbClr val="FFFFFF"/>
                </a:solidFill>
                <a:latin typeface="Segoe UI"/>
                <a:cs typeface="Segoe UI"/>
              </a:rPr>
              <a:t>Analogous</a:t>
            </a:r>
            <a:r>
              <a:rPr sz="17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Segoe UI"/>
                <a:cs typeface="Segoe UI"/>
              </a:rPr>
              <a:t>estimating</a:t>
            </a:r>
            <a:endParaRPr sz="1700">
              <a:latin typeface="Segoe UI"/>
              <a:cs typeface="Segoe UI"/>
            </a:endParaRPr>
          </a:p>
          <a:p>
            <a:pPr marL="349885" indent="-116205">
              <a:lnSpc>
                <a:spcPct val="100000"/>
              </a:lnSpc>
              <a:spcBef>
                <a:spcPts val="885"/>
              </a:spcBef>
              <a:buChar char="•"/>
              <a:tabLst>
                <a:tab pos="350520" algn="l"/>
              </a:tabLst>
            </a:pPr>
            <a:r>
              <a:rPr sz="1300" dirty="0">
                <a:latin typeface="Segoe UI"/>
                <a:cs typeface="Segoe UI"/>
              </a:rPr>
              <a:t>Uses</a:t>
            </a:r>
            <a:r>
              <a:rPr sz="1300" spc="-4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values,</a:t>
            </a:r>
            <a:r>
              <a:rPr sz="1300" spc="-1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or</a:t>
            </a:r>
            <a:r>
              <a:rPr sz="1300" spc="-6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attributes,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of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a</a:t>
            </a:r>
            <a:r>
              <a:rPr sz="1300" spc="-5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previous</a:t>
            </a:r>
            <a:r>
              <a:rPr sz="1300" spc="-4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project</a:t>
            </a:r>
            <a:r>
              <a:rPr sz="1300" spc="-4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that</a:t>
            </a:r>
            <a:r>
              <a:rPr sz="1300" spc="-2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are</a:t>
            </a:r>
            <a:r>
              <a:rPr sz="1300" spc="-2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similar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to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the</a:t>
            </a:r>
            <a:r>
              <a:rPr sz="1300" spc="-4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current</a:t>
            </a:r>
            <a:r>
              <a:rPr sz="1300" spc="-4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project.</a:t>
            </a:r>
            <a:endParaRPr sz="1300">
              <a:latin typeface="Segoe UI"/>
              <a:cs typeface="Segoe UI"/>
            </a:endParaRPr>
          </a:p>
          <a:p>
            <a:pPr marL="349885" marR="104139" indent="-116205">
              <a:lnSpc>
                <a:spcPts val="1540"/>
              </a:lnSpc>
              <a:spcBef>
                <a:spcPts val="430"/>
              </a:spcBef>
              <a:buChar char="•"/>
              <a:tabLst>
                <a:tab pos="350520" algn="l"/>
              </a:tabLst>
            </a:pPr>
            <a:r>
              <a:rPr sz="1300" u="sng" dirty="0">
                <a:uFill>
                  <a:solidFill>
                    <a:srgbClr val="000000"/>
                  </a:solidFill>
                </a:uFill>
                <a:latin typeface="Segoe UI"/>
                <a:cs typeface="Segoe UI"/>
              </a:rPr>
              <a:t>Example</a:t>
            </a:r>
            <a:r>
              <a:rPr sz="1300" dirty="0">
                <a:latin typeface="Segoe UI"/>
                <a:cs typeface="Segoe UI"/>
              </a:rPr>
              <a:t>:</a:t>
            </a:r>
            <a:r>
              <a:rPr sz="1300" spc="-2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If it</a:t>
            </a:r>
            <a:r>
              <a:rPr sz="1300" spc="-2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need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2,000</a:t>
            </a:r>
            <a:r>
              <a:rPr sz="1300" spc="-3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hours</a:t>
            </a:r>
            <a:r>
              <a:rPr sz="1300" spc="-4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to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develop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a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website</a:t>
            </a:r>
            <a:r>
              <a:rPr sz="1300" spc="-3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a</a:t>
            </a:r>
            <a:r>
              <a:rPr sz="1300" spc="-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few</a:t>
            </a:r>
            <a:r>
              <a:rPr sz="1300" spc="-3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months</a:t>
            </a:r>
            <a:r>
              <a:rPr sz="1300" spc="-4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ago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and</a:t>
            </a:r>
            <a:r>
              <a:rPr sz="1300" spc="-2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you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are responsible</a:t>
            </a:r>
            <a:r>
              <a:rPr sz="1300" spc="-3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for</a:t>
            </a:r>
            <a:r>
              <a:rPr sz="1300" spc="-4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developing</a:t>
            </a:r>
            <a:r>
              <a:rPr sz="1300" spc="-4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a</a:t>
            </a:r>
            <a:r>
              <a:rPr sz="1300" spc="-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new</a:t>
            </a:r>
            <a:r>
              <a:rPr sz="1300" spc="-3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similar </a:t>
            </a:r>
            <a:r>
              <a:rPr sz="1300" dirty="0">
                <a:latin typeface="Segoe UI"/>
                <a:cs typeface="Segoe UI"/>
              </a:rPr>
              <a:t>website,</a:t>
            </a:r>
            <a:r>
              <a:rPr sz="1300" spc="-4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you</a:t>
            </a:r>
            <a:r>
              <a:rPr sz="1300" spc="-4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estimate</a:t>
            </a:r>
            <a:r>
              <a:rPr sz="1300" spc="-2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it</a:t>
            </a:r>
            <a:r>
              <a:rPr sz="1300" spc="-3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need</a:t>
            </a:r>
            <a:r>
              <a:rPr sz="1300" spc="-4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2,000</a:t>
            </a:r>
            <a:r>
              <a:rPr sz="1300" spc="-4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hours</a:t>
            </a:r>
            <a:r>
              <a:rPr sz="1300" spc="-6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to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finish.</a:t>
            </a:r>
            <a:endParaRPr sz="13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700" dirty="0">
                <a:solidFill>
                  <a:srgbClr val="FFFFFF"/>
                </a:solidFill>
                <a:latin typeface="Segoe UI"/>
                <a:cs typeface="Segoe UI"/>
              </a:rPr>
              <a:t>Parametric</a:t>
            </a:r>
            <a:r>
              <a:rPr sz="1700" spc="-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Segoe UI"/>
                <a:cs typeface="Segoe UI"/>
              </a:rPr>
              <a:t>estimating</a:t>
            </a:r>
            <a:endParaRPr sz="1700">
              <a:latin typeface="Segoe UI"/>
              <a:cs typeface="Segoe UI"/>
            </a:endParaRPr>
          </a:p>
          <a:p>
            <a:pPr marL="349885" indent="-116205">
              <a:lnSpc>
                <a:spcPct val="100000"/>
              </a:lnSpc>
              <a:spcBef>
                <a:spcPts val="890"/>
              </a:spcBef>
              <a:buChar char="•"/>
              <a:tabLst>
                <a:tab pos="350520" algn="l"/>
              </a:tabLst>
            </a:pPr>
            <a:r>
              <a:rPr sz="1300" dirty="0">
                <a:latin typeface="Segoe UI"/>
                <a:cs typeface="Segoe UI"/>
              </a:rPr>
              <a:t>Uses</a:t>
            </a:r>
            <a:r>
              <a:rPr sz="1300" spc="-4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a</a:t>
            </a:r>
            <a:r>
              <a:rPr sz="1300" spc="-2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statistical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relationship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between</a:t>
            </a:r>
            <a:r>
              <a:rPr sz="1300" spc="-2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relevant</a:t>
            </a:r>
            <a:r>
              <a:rPr sz="1300" spc="-2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historical</a:t>
            </a:r>
            <a:r>
              <a:rPr sz="1300" spc="-4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data</a:t>
            </a:r>
            <a:r>
              <a:rPr sz="1300" spc="-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and</a:t>
            </a:r>
            <a:r>
              <a:rPr sz="1300" spc="-5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other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variables </a:t>
            </a:r>
            <a:r>
              <a:rPr sz="1300" dirty="0">
                <a:latin typeface="Segoe UI"/>
                <a:cs typeface="Segoe UI"/>
              </a:rPr>
              <a:t>to</a:t>
            </a:r>
            <a:r>
              <a:rPr sz="1300" spc="-3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calculate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a</a:t>
            </a:r>
            <a:r>
              <a:rPr sz="1300" spc="-4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cost</a:t>
            </a:r>
            <a:r>
              <a:rPr sz="1300" spc="-4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estimate</a:t>
            </a:r>
            <a:r>
              <a:rPr sz="1300" spc="-2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for</a:t>
            </a:r>
            <a:r>
              <a:rPr sz="1300" spc="-3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project</a:t>
            </a:r>
            <a:r>
              <a:rPr sz="1300" spc="2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work.</a:t>
            </a:r>
            <a:endParaRPr sz="1300">
              <a:latin typeface="Segoe UI"/>
              <a:cs typeface="Segoe UI"/>
            </a:endParaRPr>
          </a:p>
          <a:p>
            <a:pPr marL="349885" indent="-116205">
              <a:lnSpc>
                <a:spcPts val="1550"/>
              </a:lnSpc>
              <a:spcBef>
                <a:spcPts val="359"/>
              </a:spcBef>
              <a:buChar char="•"/>
              <a:tabLst>
                <a:tab pos="350520" algn="l"/>
              </a:tabLst>
            </a:pPr>
            <a:r>
              <a:rPr sz="1300" u="sng" dirty="0">
                <a:uFill>
                  <a:solidFill>
                    <a:srgbClr val="000000"/>
                  </a:solidFill>
                </a:uFill>
                <a:latin typeface="Segoe UI"/>
                <a:cs typeface="Segoe UI"/>
              </a:rPr>
              <a:t>Example</a:t>
            </a:r>
            <a:r>
              <a:rPr sz="1300" dirty="0">
                <a:latin typeface="Segoe UI"/>
                <a:cs typeface="Segoe UI"/>
              </a:rPr>
              <a:t>:</a:t>
            </a:r>
            <a:r>
              <a:rPr sz="1300" spc="-3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If</a:t>
            </a:r>
            <a:r>
              <a:rPr sz="1300" spc="-1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an</a:t>
            </a:r>
            <a:r>
              <a:rPr sz="1300" spc="-2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activity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needs</a:t>
            </a:r>
            <a:r>
              <a:rPr sz="1300" spc="-3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4,000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hours</a:t>
            </a:r>
            <a:r>
              <a:rPr sz="1300" spc="-5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of</a:t>
            </a:r>
            <a:r>
              <a:rPr sz="1300" spc="-5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coding</a:t>
            </a:r>
            <a:r>
              <a:rPr sz="1300" spc="-5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and</a:t>
            </a:r>
            <a:r>
              <a:rPr sz="1300" spc="-3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it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needs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to</a:t>
            </a:r>
            <a:r>
              <a:rPr sz="1300" spc="-4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finish</a:t>
            </a:r>
            <a:r>
              <a:rPr sz="1300" spc="-4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it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in</a:t>
            </a:r>
            <a:r>
              <a:rPr sz="1300" spc="-5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1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spc="-20" dirty="0">
                <a:latin typeface="Segoe UI"/>
                <a:cs typeface="Segoe UI"/>
              </a:rPr>
              <a:t>year,</a:t>
            </a:r>
            <a:r>
              <a:rPr sz="1300" spc="-2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it</a:t>
            </a:r>
            <a:r>
              <a:rPr sz="1300" spc="-2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will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require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two</a:t>
            </a:r>
            <a:r>
              <a:rPr sz="1300" spc="-2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people</a:t>
            </a:r>
            <a:r>
              <a:rPr sz="1300" spc="-4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to</a:t>
            </a:r>
            <a:r>
              <a:rPr sz="1300" spc="-2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code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(each</a:t>
            </a:r>
            <a:endParaRPr sz="1300">
              <a:latin typeface="Segoe UI"/>
              <a:cs typeface="Segoe UI"/>
            </a:endParaRPr>
          </a:p>
          <a:p>
            <a:pPr marL="349885">
              <a:lnSpc>
                <a:spcPts val="1550"/>
              </a:lnSpc>
            </a:pPr>
            <a:r>
              <a:rPr sz="1300" dirty="0">
                <a:latin typeface="Segoe UI"/>
                <a:cs typeface="Segoe UI"/>
              </a:rPr>
              <a:t>doing</a:t>
            </a:r>
            <a:r>
              <a:rPr sz="1300" spc="-5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2,000</a:t>
            </a:r>
            <a:r>
              <a:rPr sz="1300" spc="-1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hours</a:t>
            </a:r>
            <a:r>
              <a:rPr sz="1300" spc="-4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a</a:t>
            </a:r>
            <a:r>
              <a:rPr sz="1300" spc="-4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year).</a:t>
            </a:r>
            <a:endParaRPr sz="13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700" spc="-10" dirty="0">
                <a:solidFill>
                  <a:srgbClr val="FFFFFF"/>
                </a:solidFill>
                <a:latin typeface="Segoe UI"/>
                <a:cs typeface="Segoe UI"/>
              </a:rPr>
              <a:t>Bottom-</a:t>
            </a:r>
            <a:r>
              <a:rPr sz="1700" dirty="0">
                <a:solidFill>
                  <a:srgbClr val="FFFFFF"/>
                </a:solidFill>
                <a:latin typeface="Segoe UI"/>
                <a:cs typeface="Segoe UI"/>
              </a:rPr>
              <a:t>up</a:t>
            </a:r>
            <a:r>
              <a:rPr sz="17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Segoe UI"/>
                <a:cs typeface="Segoe UI"/>
              </a:rPr>
              <a:t>estimating</a:t>
            </a:r>
            <a:endParaRPr sz="1700">
              <a:latin typeface="Segoe UI"/>
              <a:cs typeface="Segoe UI"/>
            </a:endParaRPr>
          </a:p>
          <a:p>
            <a:pPr marL="349885" indent="-116205">
              <a:lnSpc>
                <a:spcPct val="100000"/>
              </a:lnSpc>
              <a:spcBef>
                <a:spcPts val="1185"/>
              </a:spcBef>
              <a:buChar char="•"/>
              <a:tabLst>
                <a:tab pos="350520" algn="l"/>
              </a:tabLst>
            </a:pPr>
            <a:r>
              <a:rPr sz="1300" dirty="0">
                <a:latin typeface="Segoe UI"/>
                <a:cs typeface="Segoe UI"/>
              </a:rPr>
              <a:t>The</a:t>
            </a:r>
            <a:r>
              <a:rPr sz="1300" spc="-5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detailed</a:t>
            </a:r>
            <a:r>
              <a:rPr sz="1300" spc="-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cost</a:t>
            </a:r>
            <a:r>
              <a:rPr sz="1300" spc="-5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of</a:t>
            </a:r>
            <a:r>
              <a:rPr sz="1300" spc="-6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work</a:t>
            </a:r>
            <a:r>
              <a:rPr sz="1300" spc="-6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package</a:t>
            </a:r>
            <a:r>
              <a:rPr sz="1300" spc="-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or</a:t>
            </a:r>
            <a:r>
              <a:rPr sz="1300" spc="-6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activities are</a:t>
            </a:r>
            <a:r>
              <a:rPr sz="1300" spc="-3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summarized</a:t>
            </a:r>
            <a:r>
              <a:rPr sz="1300" spc="-4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to</a:t>
            </a:r>
            <a:r>
              <a:rPr sz="1300" spc="-6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higher</a:t>
            </a:r>
            <a:r>
              <a:rPr sz="1300" spc="-6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levels.</a:t>
            </a:r>
            <a:endParaRPr sz="1300">
              <a:latin typeface="Segoe UI"/>
              <a:cs typeface="Segoe UI"/>
            </a:endParaRPr>
          </a:p>
          <a:p>
            <a:pPr marL="349885" marR="202565" indent="-116205">
              <a:lnSpc>
                <a:spcPts val="1540"/>
              </a:lnSpc>
              <a:spcBef>
                <a:spcPts val="430"/>
              </a:spcBef>
              <a:buChar char="•"/>
              <a:tabLst>
                <a:tab pos="350520" algn="l"/>
              </a:tabLst>
            </a:pPr>
            <a:r>
              <a:rPr sz="1300" u="sng" dirty="0">
                <a:uFill>
                  <a:solidFill>
                    <a:srgbClr val="000000"/>
                  </a:solidFill>
                </a:uFill>
                <a:latin typeface="Segoe UI"/>
                <a:cs typeface="Segoe UI"/>
              </a:rPr>
              <a:t>Example:</a:t>
            </a:r>
            <a:r>
              <a:rPr sz="1300" spc="-2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If</a:t>
            </a:r>
            <a:r>
              <a:rPr sz="1300" spc="-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a</a:t>
            </a:r>
            <a:r>
              <a:rPr sz="1300" spc="-4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project</a:t>
            </a:r>
            <a:r>
              <a:rPr sz="1300" spc="-3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includes</a:t>
            </a:r>
            <a:r>
              <a:rPr sz="1300" spc="-3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10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work</a:t>
            </a:r>
            <a:r>
              <a:rPr sz="1300" spc="-4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packages</a:t>
            </a:r>
            <a:r>
              <a:rPr sz="1300" spc="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and</a:t>
            </a:r>
            <a:r>
              <a:rPr sz="1300" spc="-2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each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work</a:t>
            </a:r>
            <a:r>
              <a:rPr sz="1300" spc="-4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package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needs</a:t>
            </a:r>
            <a:r>
              <a:rPr sz="1300" spc="-2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200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hours</a:t>
            </a:r>
            <a:r>
              <a:rPr sz="1300" spc="-4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to</a:t>
            </a:r>
            <a:r>
              <a:rPr sz="1300" spc="-2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be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completed,</a:t>
            </a:r>
            <a:r>
              <a:rPr sz="1300" spc="-4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it</a:t>
            </a:r>
            <a:r>
              <a:rPr sz="1300" spc="-3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will</a:t>
            </a:r>
            <a:r>
              <a:rPr sz="1300" spc="-1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take</a:t>
            </a:r>
            <a:r>
              <a:rPr sz="1300" spc="-10" dirty="0">
                <a:latin typeface="Segoe UI"/>
                <a:cs typeface="Segoe UI"/>
              </a:rPr>
              <a:t> </a:t>
            </a:r>
            <a:r>
              <a:rPr sz="1300" spc="-20" dirty="0">
                <a:latin typeface="Segoe UI"/>
                <a:cs typeface="Segoe UI"/>
              </a:rPr>
              <a:t>2000 </a:t>
            </a:r>
            <a:r>
              <a:rPr sz="1300" dirty="0">
                <a:latin typeface="Segoe UI"/>
                <a:cs typeface="Segoe UI"/>
              </a:rPr>
              <a:t>hours</a:t>
            </a:r>
            <a:r>
              <a:rPr sz="1300" spc="-4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to</a:t>
            </a:r>
            <a:r>
              <a:rPr sz="1300" spc="-2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finish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this</a:t>
            </a:r>
            <a:r>
              <a:rPr sz="1300" spc="-3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project.</a:t>
            </a:r>
            <a:endParaRPr sz="13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700" spc="-10" dirty="0">
                <a:solidFill>
                  <a:srgbClr val="FFFFFF"/>
                </a:solidFill>
                <a:latin typeface="Segoe UI"/>
                <a:cs typeface="Segoe UI"/>
              </a:rPr>
              <a:t>Three-</a:t>
            </a:r>
            <a:r>
              <a:rPr sz="1700" dirty="0">
                <a:solidFill>
                  <a:srgbClr val="FFFFFF"/>
                </a:solidFill>
                <a:latin typeface="Segoe UI"/>
                <a:cs typeface="Segoe UI"/>
              </a:rPr>
              <a:t>point</a:t>
            </a:r>
            <a:r>
              <a:rPr sz="1700" spc="-10" dirty="0">
                <a:solidFill>
                  <a:srgbClr val="FFFFFF"/>
                </a:solidFill>
                <a:latin typeface="Segoe UI"/>
                <a:cs typeface="Segoe UI"/>
              </a:rPr>
              <a:t> estimating</a:t>
            </a:r>
            <a:endParaRPr sz="1700">
              <a:latin typeface="Segoe UI"/>
              <a:cs typeface="Segoe UI"/>
            </a:endParaRPr>
          </a:p>
          <a:p>
            <a:pPr marL="349885" indent="-116205">
              <a:lnSpc>
                <a:spcPct val="100000"/>
              </a:lnSpc>
              <a:spcBef>
                <a:spcPts val="844"/>
              </a:spcBef>
              <a:buChar char="•"/>
              <a:tabLst>
                <a:tab pos="350520" algn="l"/>
              </a:tabLst>
            </a:pPr>
            <a:r>
              <a:rPr sz="1300" spc="-20" dirty="0">
                <a:latin typeface="Segoe UI"/>
                <a:cs typeface="Segoe UI"/>
              </a:rPr>
              <a:t>Triangular</a:t>
            </a:r>
            <a:r>
              <a:rPr sz="1300" spc="1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distribution:</a:t>
            </a:r>
            <a:r>
              <a:rPr sz="1300" spc="-3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(tO</a:t>
            </a:r>
            <a:r>
              <a:rPr sz="1300" spc="-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+</a:t>
            </a:r>
            <a:r>
              <a:rPr sz="1300" spc="-1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tM</a:t>
            </a:r>
            <a:r>
              <a:rPr sz="1300" spc="-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+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tP)/</a:t>
            </a:r>
            <a:r>
              <a:rPr sz="1300" spc="15" dirty="0">
                <a:latin typeface="Segoe UI"/>
                <a:cs typeface="Segoe UI"/>
              </a:rPr>
              <a:t> </a:t>
            </a:r>
            <a:r>
              <a:rPr sz="1300" spc="-50" dirty="0">
                <a:latin typeface="Segoe UI"/>
                <a:cs typeface="Segoe UI"/>
              </a:rPr>
              <a:t>3</a:t>
            </a:r>
            <a:endParaRPr sz="1300">
              <a:latin typeface="Segoe UI"/>
              <a:cs typeface="Segoe UI"/>
            </a:endParaRPr>
          </a:p>
          <a:p>
            <a:pPr marL="349885" indent="-116205">
              <a:lnSpc>
                <a:spcPct val="100000"/>
              </a:lnSpc>
              <a:spcBef>
                <a:spcPts val="365"/>
              </a:spcBef>
              <a:buChar char="•"/>
              <a:tabLst>
                <a:tab pos="350520" algn="l"/>
              </a:tabLst>
            </a:pPr>
            <a:r>
              <a:rPr sz="1300" dirty="0">
                <a:latin typeface="Segoe UI"/>
                <a:cs typeface="Segoe UI"/>
              </a:rPr>
              <a:t>Beta</a:t>
            </a:r>
            <a:r>
              <a:rPr sz="1300" spc="-10" dirty="0">
                <a:latin typeface="Segoe UI"/>
                <a:cs typeface="Segoe UI"/>
              </a:rPr>
              <a:t> distribution </a:t>
            </a:r>
            <a:r>
              <a:rPr sz="1300" dirty="0">
                <a:latin typeface="Segoe UI"/>
                <a:cs typeface="Segoe UI"/>
              </a:rPr>
              <a:t>: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(tO</a:t>
            </a:r>
            <a:r>
              <a:rPr sz="1300" spc="1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+</a:t>
            </a:r>
            <a:r>
              <a:rPr sz="1300" spc="-4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4tM</a:t>
            </a:r>
            <a:r>
              <a:rPr sz="1300" spc="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+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tP)/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spc="-50" dirty="0">
                <a:latin typeface="Segoe UI"/>
                <a:cs typeface="Segoe UI"/>
              </a:rPr>
              <a:t>6</a:t>
            </a:r>
            <a:endParaRPr sz="1300">
              <a:latin typeface="Segoe UI"/>
              <a:cs typeface="Segoe UI"/>
            </a:endParaRPr>
          </a:p>
          <a:p>
            <a:pPr marL="349885" indent="-58419">
              <a:lnSpc>
                <a:spcPct val="100000"/>
              </a:lnSpc>
              <a:spcBef>
                <a:spcPts val="345"/>
              </a:spcBef>
              <a:buSzPct val="90000"/>
              <a:buFont typeface="Segoe UI"/>
              <a:buChar char="•"/>
              <a:tabLst>
                <a:tab pos="350520" algn="l"/>
              </a:tabLst>
            </a:pPr>
            <a:r>
              <a:rPr sz="1000" i="1" dirty="0">
                <a:solidFill>
                  <a:srgbClr val="FF0000"/>
                </a:solidFill>
                <a:latin typeface="Segoe UI"/>
                <a:cs typeface="Segoe UI"/>
              </a:rPr>
              <a:t>Most</a:t>
            </a:r>
            <a:r>
              <a:rPr sz="1000" i="1" spc="-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000" i="1" dirty="0">
                <a:solidFill>
                  <a:srgbClr val="FF0000"/>
                </a:solidFill>
                <a:latin typeface="Segoe UI"/>
                <a:cs typeface="Segoe UI"/>
              </a:rPr>
              <a:t>likely:</a:t>
            </a:r>
            <a:r>
              <a:rPr sz="1000" i="1" spc="-25" dirty="0">
                <a:solidFill>
                  <a:srgbClr val="FF0000"/>
                </a:solidFill>
                <a:latin typeface="Segoe UI"/>
                <a:cs typeface="Segoe UI"/>
              </a:rPr>
              <a:t> tM</a:t>
            </a:r>
            <a:endParaRPr sz="1000">
              <a:latin typeface="Segoe UI"/>
              <a:cs typeface="Segoe UI"/>
            </a:endParaRPr>
          </a:p>
          <a:p>
            <a:pPr marL="349885" indent="-58419">
              <a:lnSpc>
                <a:spcPct val="100000"/>
              </a:lnSpc>
              <a:spcBef>
                <a:spcPts val="265"/>
              </a:spcBef>
              <a:buSzPct val="90000"/>
              <a:buFont typeface="Segoe UI"/>
              <a:buChar char="•"/>
              <a:tabLst>
                <a:tab pos="350520" algn="l"/>
              </a:tabLst>
            </a:pPr>
            <a:r>
              <a:rPr sz="1000" i="1" dirty="0">
                <a:solidFill>
                  <a:srgbClr val="FF0000"/>
                </a:solidFill>
                <a:latin typeface="Segoe UI"/>
                <a:cs typeface="Segoe UI"/>
              </a:rPr>
              <a:t>Optimistic:</a:t>
            </a:r>
            <a:r>
              <a:rPr sz="1000" i="1" spc="-3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000" i="1" spc="-25" dirty="0">
                <a:solidFill>
                  <a:srgbClr val="FF0000"/>
                </a:solidFill>
                <a:latin typeface="Segoe UI"/>
                <a:cs typeface="Segoe UI"/>
              </a:rPr>
              <a:t>tO</a:t>
            </a:r>
            <a:endParaRPr sz="1000">
              <a:latin typeface="Segoe UI"/>
              <a:cs typeface="Segoe UI"/>
            </a:endParaRPr>
          </a:p>
          <a:p>
            <a:pPr marL="349885" indent="-58419">
              <a:lnSpc>
                <a:spcPct val="100000"/>
              </a:lnSpc>
              <a:spcBef>
                <a:spcPts val="265"/>
              </a:spcBef>
              <a:buSzPct val="90000"/>
              <a:buFont typeface="Segoe UI"/>
              <a:buChar char="•"/>
              <a:tabLst>
                <a:tab pos="350520" algn="l"/>
              </a:tabLst>
            </a:pPr>
            <a:r>
              <a:rPr sz="1000" i="1" spc="-10" dirty="0">
                <a:solidFill>
                  <a:srgbClr val="FF0000"/>
                </a:solidFill>
                <a:latin typeface="Segoe UI"/>
                <a:cs typeface="Segoe UI"/>
              </a:rPr>
              <a:t>Pessimistic:</a:t>
            </a:r>
            <a:r>
              <a:rPr sz="1000" i="1" spc="5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000" i="1" spc="-25" dirty="0">
                <a:solidFill>
                  <a:srgbClr val="FF0000"/>
                </a:solidFill>
                <a:latin typeface="Segoe UI"/>
                <a:cs typeface="Segoe UI"/>
              </a:rPr>
              <a:t>tP</a:t>
            </a:r>
            <a:endParaRPr sz="1000">
              <a:latin typeface="Segoe UI"/>
              <a:cs typeface="Segoe UI"/>
            </a:endParaRPr>
          </a:p>
          <a:p>
            <a:pPr marL="349885" indent="-116205">
              <a:lnSpc>
                <a:spcPct val="100000"/>
              </a:lnSpc>
              <a:spcBef>
                <a:spcPts val="254"/>
              </a:spcBef>
              <a:buChar char="•"/>
              <a:tabLst>
                <a:tab pos="350520" algn="l"/>
              </a:tabLst>
            </a:pPr>
            <a:r>
              <a:rPr sz="1300" u="sng" dirty="0">
                <a:uFill>
                  <a:solidFill>
                    <a:srgbClr val="000000"/>
                  </a:solidFill>
                </a:uFill>
                <a:latin typeface="Segoe UI"/>
                <a:cs typeface="Segoe UI"/>
              </a:rPr>
              <a:t>Example:</a:t>
            </a:r>
            <a:r>
              <a:rPr sz="1300" spc="-1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If</a:t>
            </a:r>
            <a:r>
              <a:rPr sz="1300" spc="1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an</a:t>
            </a:r>
            <a:r>
              <a:rPr sz="1300" spc="-1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activity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with</a:t>
            </a:r>
            <a:r>
              <a:rPr sz="1300" spc="-1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tO</a:t>
            </a:r>
            <a:r>
              <a:rPr sz="1300" spc="-1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=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4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hours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,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tM</a:t>
            </a:r>
            <a:r>
              <a:rPr sz="1300" spc="-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=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8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hours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,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tP =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16</a:t>
            </a:r>
            <a:r>
              <a:rPr sz="1300" spc="-2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hours,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it</a:t>
            </a:r>
            <a:r>
              <a:rPr sz="1300" spc="-2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will</a:t>
            </a:r>
            <a:r>
              <a:rPr sz="1300" spc="-2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take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(4+8+16)/3</a:t>
            </a:r>
            <a:r>
              <a:rPr sz="1300" spc="2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=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9.3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hours</a:t>
            </a:r>
            <a:r>
              <a:rPr sz="1300" spc="-3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to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finish.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Technique:</a:t>
            </a:r>
            <a:r>
              <a:rPr spc="-85" dirty="0"/>
              <a:t> </a:t>
            </a:r>
            <a:r>
              <a:rPr dirty="0"/>
              <a:t>Data</a:t>
            </a:r>
            <a:r>
              <a:rPr spc="-40" dirty="0"/>
              <a:t> </a:t>
            </a:r>
            <a:r>
              <a:rPr dirty="0"/>
              <a:t>analysis</a:t>
            </a:r>
            <a:r>
              <a:rPr spc="-50" dirty="0"/>
              <a:t> </a:t>
            </a:r>
            <a:r>
              <a:rPr dirty="0"/>
              <a:t>–</a:t>
            </a:r>
            <a:r>
              <a:rPr spc="-20" dirty="0"/>
              <a:t> </a:t>
            </a:r>
            <a:r>
              <a:rPr dirty="0"/>
              <a:t>Reserve</a:t>
            </a:r>
            <a:r>
              <a:rPr spc="-15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384917"/>
            <a:ext cx="9777730" cy="309435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17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585470" algn="l"/>
                <a:tab pos="586105" algn="l"/>
              </a:tabLst>
            </a:pPr>
            <a:r>
              <a:rPr sz="2000" dirty="0">
                <a:latin typeface="Segoe UI"/>
                <a:cs typeface="Segoe UI"/>
              </a:rPr>
              <a:t>Cost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estimates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may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include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contingency</a:t>
            </a:r>
            <a:r>
              <a:rPr sz="2000" b="1" spc="-2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reserves</a:t>
            </a:r>
            <a:r>
              <a:rPr sz="2000" b="1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account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for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cost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uncertainty.</a:t>
            </a:r>
            <a:endParaRPr sz="2000" dirty="0">
              <a:latin typeface="Segoe UI"/>
              <a:cs typeface="Segoe UI"/>
            </a:endParaRPr>
          </a:p>
          <a:p>
            <a:pPr marL="585470" indent="-573405">
              <a:lnSpc>
                <a:spcPct val="100000"/>
              </a:lnSpc>
              <a:spcBef>
                <a:spcPts val="171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585470" algn="l"/>
                <a:tab pos="586105" algn="l"/>
              </a:tabLst>
            </a:pPr>
            <a:r>
              <a:rPr sz="2000" dirty="0">
                <a:latin typeface="Segoe UI"/>
                <a:cs typeface="Segoe UI"/>
              </a:rPr>
              <a:t>Example: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rework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cost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for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some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deliverables</a:t>
            </a:r>
            <a:endParaRPr sz="2000" dirty="0">
              <a:latin typeface="Segoe UI"/>
              <a:cs typeface="Segoe UI"/>
            </a:endParaRPr>
          </a:p>
          <a:p>
            <a:pPr marL="585470" indent="-573405">
              <a:lnSpc>
                <a:spcPct val="100000"/>
              </a:lnSpc>
              <a:spcBef>
                <a:spcPts val="173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585470" algn="l"/>
                <a:tab pos="586105" algn="l"/>
              </a:tabLst>
            </a:pP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contingency reserve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may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be:</a:t>
            </a:r>
            <a:endParaRPr sz="2000" dirty="0">
              <a:latin typeface="Segoe UI"/>
              <a:cs typeface="Segoe UI"/>
            </a:endParaRPr>
          </a:p>
          <a:p>
            <a:pPr marL="865505" lvl="1" indent="-280670">
              <a:lnSpc>
                <a:spcPct val="100000"/>
              </a:lnSpc>
              <a:spcBef>
                <a:spcPts val="1725"/>
              </a:spcBef>
              <a:buClr>
                <a:srgbClr val="0D69AE"/>
              </a:buClr>
              <a:buSzPct val="120000"/>
              <a:buFont typeface="Arial"/>
              <a:buChar char="•"/>
              <a:tabLst>
                <a:tab pos="865505" algn="l"/>
                <a:tab pos="866140" algn="l"/>
              </a:tabLst>
            </a:pPr>
            <a:r>
              <a:rPr sz="2000" spc="-10" dirty="0">
                <a:latin typeface="Segoe UI"/>
                <a:cs typeface="Segoe UI"/>
              </a:rPr>
              <a:t>Percentage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9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estimated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cost</a:t>
            </a:r>
            <a:endParaRPr sz="2000" dirty="0">
              <a:latin typeface="Segoe UI"/>
              <a:cs typeface="Segoe UI"/>
            </a:endParaRPr>
          </a:p>
          <a:p>
            <a:pPr marL="865505" lvl="1" indent="-280670">
              <a:lnSpc>
                <a:spcPct val="100000"/>
              </a:lnSpc>
              <a:spcBef>
                <a:spcPts val="1710"/>
              </a:spcBef>
              <a:buClr>
                <a:srgbClr val="0D69AE"/>
              </a:buClr>
              <a:buSzPct val="120000"/>
              <a:buFont typeface="Arial"/>
              <a:buChar char="•"/>
              <a:tabLst>
                <a:tab pos="865505" algn="l"/>
                <a:tab pos="866140" algn="l"/>
              </a:tabLst>
            </a:pPr>
            <a:r>
              <a:rPr sz="2000" dirty="0">
                <a:latin typeface="Segoe UI"/>
                <a:cs typeface="Segoe UI"/>
              </a:rPr>
              <a:t>Fixed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number</a:t>
            </a:r>
            <a:endParaRPr sz="2000" dirty="0">
              <a:latin typeface="Segoe UI"/>
              <a:cs typeface="Segoe UI"/>
            </a:endParaRPr>
          </a:p>
          <a:p>
            <a:pPr marL="865505" lvl="1" indent="-280670">
              <a:lnSpc>
                <a:spcPct val="100000"/>
              </a:lnSpc>
              <a:spcBef>
                <a:spcPts val="1730"/>
              </a:spcBef>
              <a:buClr>
                <a:srgbClr val="0D69AE"/>
              </a:buClr>
              <a:buSzPct val="120000"/>
              <a:buFont typeface="Arial"/>
              <a:buChar char="•"/>
              <a:tabLst>
                <a:tab pos="865505" algn="l"/>
                <a:tab pos="866140" algn="l"/>
              </a:tabLst>
            </a:pPr>
            <a:r>
              <a:rPr sz="2000" dirty="0">
                <a:latin typeface="Segoe UI"/>
                <a:cs typeface="Segoe UI"/>
              </a:rPr>
              <a:t>Use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quantitative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analysis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methods</a:t>
            </a:r>
            <a:endParaRPr sz="2000" dirty="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3744" y="2526792"/>
            <a:ext cx="4553711" cy="227685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Technique:</a:t>
            </a:r>
            <a:r>
              <a:rPr spc="-95" dirty="0"/>
              <a:t> </a:t>
            </a:r>
            <a:r>
              <a:rPr dirty="0"/>
              <a:t>Data</a:t>
            </a:r>
            <a:r>
              <a:rPr spc="-45" dirty="0"/>
              <a:t> </a:t>
            </a:r>
            <a:r>
              <a:rPr dirty="0"/>
              <a:t>analysis</a:t>
            </a:r>
            <a:r>
              <a:rPr spc="-50" dirty="0"/>
              <a:t> </a:t>
            </a:r>
            <a:r>
              <a:rPr dirty="0"/>
              <a:t>–</a:t>
            </a:r>
            <a:r>
              <a:rPr spc="-20" dirty="0"/>
              <a:t> </a:t>
            </a:r>
            <a:r>
              <a:rPr dirty="0"/>
              <a:t>Cost</a:t>
            </a:r>
            <a:r>
              <a:rPr spc="-45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spc="-10" dirty="0"/>
              <a:t>Quality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307719"/>
            <a:ext cx="770826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9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585470" algn="l"/>
                <a:tab pos="586105" algn="l"/>
              </a:tabLst>
            </a:pPr>
            <a:r>
              <a:rPr sz="2000" dirty="0">
                <a:latin typeface="Segoe UI"/>
                <a:cs typeface="Segoe UI"/>
              </a:rPr>
              <a:t>Use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assumptions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about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cost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prepare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estimates.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1760" y="1908048"/>
            <a:ext cx="6888480" cy="40111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Output:</a:t>
            </a:r>
            <a:r>
              <a:rPr spc="-50" dirty="0"/>
              <a:t> </a:t>
            </a:r>
            <a:r>
              <a:rPr dirty="0"/>
              <a:t>Cost </a:t>
            </a:r>
            <a:r>
              <a:rPr spc="-10" dirty="0"/>
              <a:t>estimates</a:t>
            </a:r>
          </a:p>
        </p:txBody>
      </p:sp>
      <p:sp>
        <p:nvSpPr>
          <p:cNvPr id="3" name="object 3"/>
          <p:cNvSpPr/>
          <p:nvPr/>
        </p:nvSpPr>
        <p:spPr>
          <a:xfrm>
            <a:off x="4803775" y="3335019"/>
            <a:ext cx="643255" cy="642620"/>
          </a:xfrm>
          <a:custGeom>
            <a:avLst/>
            <a:gdLst/>
            <a:ahLst/>
            <a:cxnLst/>
            <a:rect l="l" t="t" r="r" b="b"/>
            <a:pathLst>
              <a:path w="643254" h="642620">
                <a:moveTo>
                  <a:pt x="642874" y="218440"/>
                </a:moveTo>
                <a:lnTo>
                  <a:pt x="424307" y="218440"/>
                </a:lnTo>
                <a:lnTo>
                  <a:pt x="424307" y="0"/>
                </a:lnTo>
                <a:lnTo>
                  <a:pt x="218567" y="0"/>
                </a:lnTo>
                <a:lnTo>
                  <a:pt x="218567" y="218440"/>
                </a:lnTo>
                <a:lnTo>
                  <a:pt x="0" y="218440"/>
                </a:lnTo>
                <a:lnTo>
                  <a:pt x="0" y="424180"/>
                </a:lnTo>
                <a:lnTo>
                  <a:pt x="218567" y="424180"/>
                </a:lnTo>
                <a:lnTo>
                  <a:pt x="218567" y="642620"/>
                </a:lnTo>
                <a:lnTo>
                  <a:pt x="424307" y="642620"/>
                </a:lnTo>
                <a:lnTo>
                  <a:pt x="424307" y="424180"/>
                </a:lnTo>
                <a:lnTo>
                  <a:pt x="642874" y="424180"/>
                </a:lnTo>
                <a:lnTo>
                  <a:pt x="642874" y="218440"/>
                </a:lnTo>
                <a:close/>
              </a:path>
            </a:pathLst>
          </a:custGeom>
          <a:solidFill>
            <a:srgbClr val="F16F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08191" y="3374135"/>
            <a:ext cx="478790" cy="563880"/>
          </a:xfrm>
          <a:custGeom>
            <a:avLst/>
            <a:gdLst/>
            <a:ahLst/>
            <a:cxnLst/>
            <a:rect l="l" t="t" r="r" b="b"/>
            <a:pathLst>
              <a:path w="478790" h="563879">
                <a:moveTo>
                  <a:pt x="239268" y="0"/>
                </a:moveTo>
                <a:lnTo>
                  <a:pt x="239268" y="112775"/>
                </a:lnTo>
                <a:lnTo>
                  <a:pt x="0" y="112775"/>
                </a:lnTo>
                <a:lnTo>
                  <a:pt x="0" y="451103"/>
                </a:lnTo>
                <a:lnTo>
                  <a:pt x="239268" y="451103"/>
                </a:lnTo>
                <a:lnTo>
                  <a:pt x="239268" y="563880"/>
                </a:lnTo>
                <a:lnTo>
                  <a:pt x="478536" y="281939"/>
                </a:lnTo>
                <a:lnTo>
                  <a:pt x="239268" y="0"/>
                </a:lnTo>
                <a:close/>
              </a:path>
            </a:pathLst>
          </a:custGeom>
          <a:solidFill>
            <a:srgbClr val="0DAF0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781800" y="2139695"/>
            <a:ext cx="3030220" cy="3032760"/>
            <a:chOff x="6781800" y="2139695"/>
            <a:chExt cx="3030220" cy="3032760"/>
          </a:xfrm>
        </p:grpSpPr>
        <p:sp>
          <p:nvSpPr>
            <p:cNvPr id="6" name="object 6"/>
            <p:cNvSpPr/>
            <p:nvPr/>
          </p:nvSpPr>
          <p:spPr>
            <a:xfrm>
              <a:off x="6787895" y="2145791"/>
              <a:ext cx="3017520" cy="3020695"/>
            </a:xfrm>
            <a:custGeom>
              <a:avLst/>
              <a:gdLst/>
              <a:ahLst/>
              <a:cxnLst/>
              <a:rect l="l" t="t" r="r" b="b"/>
              <a:pathLst>
                <a:path w="3017520" h="3020695">
                  <a:moveTo>
                    <a:pt x="1508759" y="0"/>
                  </a:moveTo>
                  <a:lnTo>
                    <a:pt x="1460866" y="746"/>
                  </a:lnTo>
                  <a:lnTo>
                    <a:pt x="1413345" y="2971"/>
                  </a:lnTo>
                  <a:lnTo>
                    <a:pt x="1366218" y="6651"/>
                  </a:lnTo>
                  <a:lnTo>
                    <a:pt x="1319507" y="11766"/>
                  </a:lnTo>
                  <a:lnTo>
                    <a:pt x="1273235" y="18293"/>
                  </a:lnTo>
                  <a:lnTo>
                    <a:pt x="1227423" y="26209"/>
                  </a:lnTo>
                  <a:lnTo>
                    <a:pt x="1182094" y="35494"/>
                  </a:lnTo>
                  <a:lnTo>
                    <a:pt x="1137269" y="46123"/>
                  </a:lnTo>
                  <a:lnTo>
                    <a:pt x="1092972" y="58076"/>
                  </a:lnTo>
                  <a:lnTo>
                    <a:pt x="1049223" y="71331"/>
                  </a:lnTo>
                  <a:lnTo>
                    <a:pt x="1006045" y="85864"/>
                  </a:lnTo>
                  <a:lnTo>
                    <a:pt x="963460" y="101655"/>
                  </a:lnTo>
                  <a:lnTo>
                    <a:pt x="921490" y="118681"/>
                  </a:lnTo>
                  <a:lnTo>
                    <a:pt x="880157" y="136920"/>
                  </a:lnTo>
                  <a:lnTo>
                    <a:pt x="839484" y="156349"/>
                  </a:lnTo>
                  <a:lnTo>
                    <a:pt x="799492" y="176947"/>
                  </a:lnTo>
                  <a:lnTo>
                    <a:pt x="760203" y="198692"/>
                  </a:lnTo>
                  <a:lnTo>
                    <a:pt x="721641" y="221561"/>
                  </a:lnTo>
                  <a:lnTo>
                    <a:pt x="683826" y="245532"/>
                  </a:lnTo>
                  <a:lnTo>
                    <a:pt x="646780" y="270584"/>
                  </a:lnTo>
                  <a:lnTo>
                    <a:pt x="610527" y="296694"/>
                  </a:lnTo>
                  <a:lnTo>
                    <a:pt x="575088" y="323840"/>
                  </a:lnTo>
                  <a:lnTo>
                    <a:pt x="540484" y="351999"/>
                  </a:lnTo>
                  <a:lnTo>
                    <a:pt x="506739" y="381151"/>
                  </a:lnTo>
                  <a:lnTo>
                    <a:pt x="473874" y="411272"/>
                  </a:lnTo>
                  <a:lnTo>
                    <a:pt x="441912" y="442340"/>
                  </a:lnTo>
                  <a:lnTo>
                    <a:pt x="410874" y="474335"/>
                  </a:lnTo>
                  <a:lnTo>
                    <a:pt x="380782" y="507232"/>
                  </a:lnTo>
                  <a:lnTo>
                    <a:pt x="351660" y="541011"/>
                  </a:lnTo>
                  <a:lnTo>
                    <a:pt x="323527" y="575649"/>
                  </a:lnTo>
                  <a:lnTo>
                    <a:pt x="296408" y="611123"/>
                  </a:lnTo>
                  <a:lnTo>
                    <a:pt x="270324" y="647413"/>
                  </a:lnTo>
                  <a:lnTo>
                    <a:pt x="245297" y="684495"/>
                  </a:lnTo>
                  <a:lnTo>
                    <a:pt x="221349" y="722349"/>
                  </a:lnTo>
                  <a:lnTo>
                    <a:pt x="198502" y="760950"/>
                  </a:lnTo>
                  <a:lnTo>
                    <a:pt x="176778" y="800278"/>
                  </a:lnTo>
                  <a:lnTo>
                    <a:pt x="156200" y="840311"/>
                  </a:lnTo>
                  <a:lnTo>
                    <a:pt x="136789" y="881026"/>
                  </a:lnTo>
                  <a:lnTo>
                    <a:pt x="118568" y="922400"/>
                  </a:lnTo>
                  <a:lnTo>
                    <a:pt x="101558" y="964413"/>
                  </a:lnTo>
                  <a:lnTo>
                    <a:pt x="85783" y="1007042"/>
                  </a:lnTo>
                  <a:lnTo>
                    <a:pt x="71263" y="1050265"/>
                  </a:lnTo>
                  <a:lnTo>
                    <a:pt x="58021" y="1094059"/>
                  </a:lnTo>
                  <a:lnTo>
                    <a:pt x="46080" y="1138403"/>
                  </a:lnTo>
                  <a:lnTo>
                    <a:pt x="35460" y="1183274"/>
                  </a:lnTo>
                  <a:lnTo>
                    <a:pt x="26185" y="1228650"/>
                  </a:lnTo>
                  <a:lnTo>
                    <a:pt x="18276" y="1274510"/>
                  </a:lnTo>
                  <a:lnTo>
                    <a:pt x="11755" y="1320831"/>
                  </a:lnTo>
                  <a:lnTo>
                    <a:pt x="6645" y="1367591"/>
                  </a:lnTo>
                  <a:lnTo>
                    <a:pt x="2968" y="1414768"/>
                  </a:lnTo>
                  <a:lnTo>
                    <a:pt x="745" y="1462339"/>
                  </a:lnTo>
                  <a:lnTo>
                    <a:pt x="0" y="1510284"/>
                  </a:lnTo>
                  <a:lnTo>
                    <a:pt x="745" y="1558228"/>
                  </a:lnTo>
                  <a:lnTo>
                    <a:pt x="2968" y="1605799"/>
                  </a:lnTo>
                  <a:lnTo>
                    <a:pt x="6645" y="1652976"/>
                  </a:lnTo>
                  <a:lnTo>
                    <a:pt x="11755" y="1699736"/>
                  </a:lnTo>
                  <a:lnTo>
                    <a:pt x="18276" y="1746057"/>
                  </a:lnTo>
                  <a:lnTo>
                    <a:pt x="26185" y="1791917"/>
                  </a:lnTo>
                  <a:lnTo>
                    <a:pt x="35460" y="1837293"/>
                  </a:lnTo>
                  <a:lnTo>
                    <a:pt x="46080" y="1882164"/>
                  </a:lnTo>
                  <a:lnTo>
                    <a:pt x="58021" y="1926508"/>
                  </a:lnTo>
                  <a:lnTo>
                    <a:pt x="71263" y="1970302"/>
                  </a:lnTo>
                  <a:lnTo>
                    <a:pt x="85783" y="2013525"/>
                  </a:lnTo>
                  <a:lnTo>
                    <a:pt x="101558" y="2056154"/>
                  </a:lnTo>
                  <a:lnTo>
                    <a:pt x="118568" y="2098167"/>
                  </a:lnTo>
                  <a:lnTo>
                    <a:pt x="136789" y="2139541"/>
                  </a:lnTo>
                  <a:lnTo>
                    <a:pt x="156200" y="2180256"/>
                  </a:lnTo>
                  <a:lnTo>
                    <a:pt x="176778" y="2220289"/>
                  </a:lnTo>
                  <a:lnTo>
                    <a:pt x="198502" y="2259617"/>
                  </a:lnTo>
                  <a:lnTo>
                    <a:pt x="221349" y="2298218"/>
                  </a:lnTo>
                  <a:lnTo>
                    <a:pt x="245297" y="2336072"/>
                  </a:lnTo>
                  <a:lnTo>
                    <a:pt x="270324" y="2373154"/>
                  </a:lnTo>
                  <a:lnTo>
                    <a:pt x="296408" y="2409444"/>
                  </a:lnTo>
                  <a:lnTo>
                    <a:pt x="323527" y="2444918"/>
                  </a:lnTo>
                  <a:lnTo>
                    <a:pt x="351660" y="2479556"/>
                  </a:lnTo>
                  <a:lnTo>
                    <a:pt x="380782" y="2513335"/>
                  </a:lnTo>
                  <a:lnTo>
                    <a:pt x="410874" y="2546232"/>
                  </a:lnTo>
                  <a:lnTo>
                    <a:pt x="441912" y="2578227"/>
                  </a:lnTo>
                  <a:lnTo>
                    <a:pt x="473874" y="2609295"/>
                  </a:lnTo>
                  <a:lnTo>
                    <a:pt x="506739" y="2639416"/>
                  </a:lnTo>
                  <a:lnTo>
                    <a:pt x="540484" y="2668568"/>
                  </a:lnTo>
                  <a:lnTo>
                    <a:pt x="575088" y="2696727"/>
                  </a:lnTo>
                  <a:lnTo>
                    <a:pt x="610527" y="2723873"/>
                  </a:lnTo>
                  <a:lnTo>
                    <a:pt x="646780" y="2749983"/>
                  </a:lnTo>
                  <a:lnTo>
                    <a:pt x="683826" y="2775035"/>
                  </a:lnTo>
                  <a:lnTo>
                    <a:pt x="721641" y="2799006"/>
                  </a:lnTo>
                  <a:lnTo>
                    <a:pt x="760203" y="2821875"/>
                  </a:lnTo>
                  <a:lnTo>
                    <a:pt x="799492" y="2843620"/>
                  </a:lnTo>
                  <a:lnTo>
                    <a:pt x="839484" y="2864218"/>
                  </a:lnTo>
                  <a:lnTo>
                    <a:pt x="880157" y="2883647"/>
                  </a:lnTo>
                  <a:lnTo>
                    <a:pt x="921490" y="2901886"/>
                  </a:lnTo>
                  <a:lnTo>
                    <a:pt x="963460" y="2918912"/>
                  </a:lnTo>
                  <a:lnTo>
                    <a:pt x="1006045" y="2934703"/>
                  </a:lnTo>
                  <a:lnTo>
                    <a:pt x="1049223" y="2949236"/>
                  </a:lnTo>
                  <a:lnTo>
                    <a:pt x="1092972" y="2962491"/>
                  </a:lnTo>
                  <a:lnTo>
                    <a:pt x="1137269" y="2974444"/>
                  </a:lnTo>
                  <a:lnTo>
                    <a:pt x="1182094" y="2985073"/>
                  </a:lnTo>
                  <a:lnTo>
                    <a:pt x="1227423" y="2994358"/>
                  </a:lnTo>
                  <a:lnTo>
                    <a:pt x="1273235" y="3002274"/>
                  </a:lnTo>
                  <a:lnTo>
                    <a:pt x="1319507" y="3008801"/>
                  </a:lnTo>
                  <a:lnTo>
                    <a:pt x="1366218" y="3013916"/>
                  </a:lnTo>
                  <a:lnTo>
                    <a:pt x="1413345" y="3017596"/>
                  </a:lnTo>
                  <a:lnTo>
                    <a:pt x="1460866" y="3019821"/>
                  </a:lnTo>
                  <a:lnTo>
                    <a:pt x="1508759" y="3020568"/>
                  </a:lnTo>
                  <a:lnTo>
                    <a:pt x="1556653" y="3019821"/>
                  </a:lnTo>
                  <a:lnTo>
                    <a:pt x="1604174" y="3017596"/>
                  </a:lnTo>
                  <a:lnTo>
                    <a:pt x="1651301" y="3013916"/>
                  </a:lnTo>
                  <a:lnTo>
                    <a:pt x="1698012" y="3008801"/>
                  </a:lnTo>
                  <a:lnTo>
                    <a:pt x="1744284" y="3002274"/>
                  </a:lnTo>
                  <a:lnTo>
                    <a:pt x="1790096" y="2994358"/>
                  </a:lnTo>
                  <a:lnTo>
                    <a:pt x="1835425" y="2985073"/>
                  </a:lnTo>
                  <a:lnTo>
                    <a:pt x="1880250" y="2974444"/>
                  </a:lnTo>
                  <a:lnTo>
                    <a:pt x="1924547" y="2962491"/>
                  </a:lnTo>
                  <a:lnTo>
                    <a:pt x="1968296" y="2949236"/>
                  </a:lnTo>
                  <a:lnTo>
                    <a:pt x="2011474" y="2934703"/>
                  </a:lnTo>
                  <a:lnTo>
                    <a:pt x="2054059" y="2918912"/>
                  </a:lnTo>
                  <a:lnTo>
                    <a:pt x="2096029" y="2901886"/>
                  </a:lnTo>
                  <a:lnTo>
                    <a:pt x="2137362" y="2883647"/>
                  </a:lnTo>
                  <a:lnTo>
                    <a:pt x="2178035" y="2864218"/>
                  </a:lnTo>
                  <a:lnTo>
                    <a:pt x="2218027" y="2843620"/>
                  </a:lnTo>
                  <a:lnTo>
                    <a:pt x="2257316" y="2821875"/>
                  </a:lnTo>
                  <a:lnTo>
                    <a:pt x="2295878" y="2799006"/>
                  </a:lnTo>
                  <a:lnTo>
                    <a:pt x="2333693" y="2775035"/>
                  </a:lnTo>
                  <a:lnTo>
                    <a:pt x="2370739" y="2749983"/>
                  </a:lnTo>
                  <a:lnTo>
                    <a:pt x="2406992" y="2723873"/>
                  </a:lnTo>
                  <a:lnTo>
                    <a:pt x="2442431" y="2696727"/>
                  </a:lnTo>
                  <a:lnTo>
                    <a:pt x="2477035" y="2668568"/>
                  </a:lnTo>
                  <a:lnTo>
                    <a:pt x="2510780" y="2639416"/>
                  </a:lnTo>
                  <a:lnTo>
                    <a:pt x="2543645" y="2609295"/>
                  </a:lnTo>
                  <a:lnTo>
                    <a:pt x="2575607" y="2578227"/>
                  </a:lnTo>
                  <a:lnTo>
                    <a:pt x="2606645" y="2546232"/>
                  </a:lnTo>
                  <a:lnTo>
                    <a:pt x="2636737" y="2513335"/>
                  </a:lnTo>
                  <a:lnTo>
                    <a:pt x="2665859" y="2479556"/>
                  </a:lnTo>
                  <a:lnTo>
                    <a:pt x="2693992" y="2444918"/>
                  </a:lnTo>
                  <a:lnTo>
                    <a:pt x="2721111" y="2409444"/>
                  </a:lnTo>
                  <a:lnTo>
                    <a:pt x="2747195" y="2373154"/>
                  </a:lnTo>
                  <a:lnTo>
                    <a:pt x="2772222" y="2336072"/>
                  </a:lnTo>
                  <a:lnTo>
                    <a:pt x="2796170" y="2298218"/>
                  </a:lnTo>
                  <a:lnTo>
                    <a:pt x="2819017" y="2259617"/>
                  </a:lnTo>
                  <a:lnTo>
                    <a:pt x="2840741" y="2220289"/>
                  </a:lnTo>
                  <a:lnTo>
                    <a:pt x="2861319" y="2180256"/>
                  </a:lnTo>
                  <a:lnTo>
                    <a:pt x="2880730" y="2139541"/>
                  </a:lnTo>
                  <a:lnTo>
                    <a:pt x="2898951" y="2098167"/>
                  </a:lnTo>
                  <a:lnTo>
                    <a:pt x="2915961" y="2056154"/>
                  </a:lnTo>
                  <a:lnTo>
                    <a:pt x="2931736" y="2013525"/>
                  </a:lnTo>
                  <a:lnTo>
                    <a:pt x="2946256" y="1970302"/>
                  </a:lnTo>
                  <a:lnTo>
                    <a:pt x="2959498" y="1926508"/>
                  </a:lnTo>
                  <a:lnTo>
                    <a:pt x="2971439" y="1882164"/>
                  </a:lnTo>
                  <a:lnTo>
                    <a:pt x="2982059" y="1837293"/>
                  </a:lnTo>
                  <a:lnTo>
                    <a:pt x="2991334" y="1791917"/>
                  </a:lnTo>
                  <a:lnTo>
                    <a:pt x="2999243" y="1746057"/>
                  </a:lnTo>
                  <a:lnTo>
                    <a:pt x="3005764" y="1699736"/>
                  </a:lnTo>
                  <a:lnTo>
                    <a:pt x="3010874" y="1652976"/>
                  </a:lnTo>
                  <a:lnTo>
                    <a:pt x="3014551" y="1605799"/>
                  </a:lnTo>
                  <a:lnTo>
                    <a:pt x="3016774" y="1558228"/>
                  </a:lnTo>
                  <a:lnTo>
                    <a:pt x="3017520" y="1510284"/>
                  </a:lnTo>
                  <a:lnTo>
                    <a:pt x="3016774" y="1462339"/>
                  </a:lnTo>
                  <a:lnTo>
                    <a:pt x="3014551" y="1414768"/>
                  </a:lnTo>
                  <a:lnTo>
                    <a:pt x="3010874" y="1367591"/>
                  </a:lnTo>
                  <a:lnTo>
                    <a:pt x="3005764" y="1320831"/>
                  </a:lnTo>
                  <a:lnTo>
                    <a:pt x="2999243" y="1274510"/>
                  </a:lnTo>
                  <a:lnTo>
                    <a:pt x="2991334" y="1228650"/>
                  </a:lnTo>
                  <a:lnTo>
                    <a:pt x="2982059" y="1183274"/>
                  </a:lnTo>
                  <a:lnTo>
                    <a:pt x="2971439" y="1138403"/>
                  </a:lnTo>
                  <a:lnTo>
                    <a:pt x="2959498" y="1094059"/>
                  </a:lnTo>
                  <a:lnTo>
                    <a:pt x="2946256" y="1050265"/>
                  </a:lnTo>
                  <a:lnTo>
                    <a:pt x="2931736" y="1007042"/>
                  </a:lnTo>
                  <a:lnTo>
                    <a:pt x="2915961" y="964413"/>
                  </a:lnTo>
                  <a:lnTo>
                    <a:pt x="2898951" y="922401"/>
                  </a:lnTo>
                  <a:lnTo>
                    <a:pt x="2880730" y="881026"/>
                  </a:lnTo>
                  <a:lnTo>
                    <a:pt x="2861319" y="840311"/>
                  </a:lnTo>
                  <a:lnTo>
                    <a:pt x="2840741" y="800278"/>
                  </a:lnTo>
                  <a:lnTo>
                    <a:pt x="2819017" y="760950"/>
                  </a:lnTo>
                  <a:lnTo>
                    <a:pt x="2796170" y="722349"/>
                  </a:lnTo>
                  <a:lnTo>
                    <a:pt x="2772222" y="684495"/>
                  </a:lnTo>
                  <a:lnTo>
                    <a:pt x="2747195" y="647413"/>
                  </a:lnTo>
                  <a:lnTo>
                    <a:pt x="2721111" y="611123"/>
                  </a:lnTo>
                  <a:lnTo>
                    <a:pt x="2693992" y="575649"/>
                  </a:lnTo>
                  <a:lnTo>
                    <a:pt x="2665859" y="541011"/>
                  </a:lnTo>
                  <a:lnTo>
                    <a:pt x="2636737" y="507232"/>
                  </a:lnTo>
                  <a:lnTo>
                    <a:pt x="2606645" y="474335"/>
                  </a:lnTo>
                  <a:lnTo>
                    <a:pt x="2575607" y="442341"/>
                  </a:lnTo>
                  <a:lnTo>
                    <a:pt x="2543645" y="411272"/>
                  </a:lnTo>
                  <a:lnTo>
                    <a:pt x="2510780" y="381151"/>
                  </a:lnTo>
                  <a:lnTo>
                    <a:pt x="2477035" y="351999"/>
                  </a:lnTo>
                  <a:lnTo>
                    <a:pt x="2442431" y="323840"/>
                  </a:lnTo>
                  <a:lnTo>
                    <a:pt x="2406992" y="296694"/>
                  </a:lnTo>
                  <a:lnTo>
                    <a:pt x="2370739" y="270584"/>
                  </a:lnTo>
                  <a:lnTo>
                    <a:pt x="2333693" y="245532"/>
                  </a:lnTo>
                  <a:lnTo>
                    <a:pt x="2295878" y="221561"/>
                  </a:lnTo>
                  <a:lnTo>
                    <a:pt x="2257316" y="198692"/>
                  </a:lnTo>
                  <a:lnTo>
                    <a:pt x="2218027" y="176947"/>
                  </a:lnTo>
                  <a:lnTo>
                    <a:pt x="2178035" y="156349"/>
                  </a:lnTo>
                  <a:lnTo>
                    <a:pt x="2137362" y="136920"/>
                  </a:lnTo>
                  <a:lnTo>
                    <a:pt x="2096029" y="118681"/>
                  </a:lnTo>
                  <a:lnTo>
                    <a:pt x="2054059" y="101655"/>
                  </a:lnTo>
                  <a:lnTo>
                    <a:pt x="2011474" y="85864"/>
                  </a:lnTo>
                  <a:lnTo>
                    <a:pt x="1968296" y="71331"/>
                  </a:lnTo>
                  <a:lnTo>
                    <a:pt x="1924547" y="58076"/>
                  </a:lnTo>
                  <a:lnTo>
                    <a:pt x="1880250" y="46123"/>
                  </a:lnTo>
                  <a:lnTo>
                    <a:pt x="1835425" y="35494"/>
                  </a:lnTo>
                  <a:lnTo>
                    <a:pt x="1790096" y="26209"/>
                  </a:lnTo>
                  <a:lnTo>
                    <a:pt x="1744284" y="18293"/>
                  </a:lnTo>
                  <a:lnTo>
                    <a:pt x="1698012" y="11766"/>
                  </a:lnTo>
                  <a:lnTo>
                    <a:pt x="1651301" y="6651"/>
                  </a:lnTo>
                  <a:lnTo>
                    <a:pt x="1604174" y="2971"/>
                  </a:lnTo>
                  <a:lnTo>
                    <a:pt x="1556653" y="746"/>
                  </a:lnTo>
                  <a:lnTo>
                    <a:pt x="1508759" y="0"/>
                  </a:lnTo>
                  <a:close/>
                </a:path>
              </a:pathLst>
            </a:custGeom>
            <a:solidFill>
              <a:srgbClr val="0DAF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87895" y="2145791"/>
              <a:ext cx="3017520" cy="3020695"/>
            </a:xfrm>
            <a:custGeom>
              <a:avLst/>
              <a:gdLst/>
              <a:ahLst/>
              <a:cxnLst/>
              <a:rect l="l" t="t" r="r" b="b"/>
              <a:pathLst>
                <a:path w="3017520" h="3020695">
                  <a:moveTo>
                    <a:pt x="0" y="1510284"/>
                  </a:moveTo>
                  <a:lnTo>
                    <a:pt x="745" y="1462339"/>
                  </a:lnTo>
                  <a:lnTo>
                    <a:pt x="2968" y="1414768"/>
                  </a:lnTo>
                  <a:lnTo>
                    <a:pt x="6645" y="1367591"/>
                  </a:lnTo>
                  <a:lnTo>
                    <a:pt x="11755" y="1320831"/>
                  </a:lnTo>
                  <a:lnTo>
                    <a:pt x="18276" y="1274510"/>
                  </a:lnTo>
                  <a:lnTo>
                    <a:pt x="26185" y="1228650"/>
                  </a:lnTo>
                  <a:lnTo>
                    <a:pt x="35460" y="1183274"/>
                  </a:lnTo>
                  <a:lnTo>
                    <a:pt x="46080" y="1138403"/>
                  </a:lnTo>
                  <a:lnTo>
                    <a:pt x="58021" y="1094059"/>
                  </a:lnTo>
                  <a:lnTo>
                    <a:pt x="71263" y="1050265"/>
                  </a:lnTo>
                  <a:lnTo>
                    <a:pt x="85783" y="1007042"/>
                  </a:lnTo>
                  <a:lnTo>
                    <a:pt x="101558" y="964413"/>
                  </a:lnTo>
                  <a:lnTo>
                    <a:pt x="118568" y="922400"/>
                  </a:lnTo>
                  <a:lnTo>
                    <a:pt x="136789" y="881026"/>
                  </a:lnTo>
                  <a:lnTo>
                    <a:pt x="156200" y="840311"/>
                  </a:lnTo>
                  <a:lnTo>
                    <a:pt x="176778" y="800278"/>
                  </a:lnTo>
                  <a:lnTo>
                    <a:pt x="198502" y="760950"/>
                  </a:lnTo>
                  <a:lnTo>
                    <a:pt x="221349" y="722349"/>
                  </a:lnTo>
                  <a:lnTo>
                    <a:pt x="245297" y="684495"/>
                  </a:lnTo>
                  <a:lnTo>
                    <a:pt x="270324" y="647413"/>
                  </a:lnTo>
                  <a:lnTo>
                    <a:pt x="296408" y="611123"/>
                  </a:lnTo>
                  <a:lnTo>
                    <a:pt x="323527" y="575649"/>
                  </a:lnTo>
                  <a:lnTo>
                    <a:pt x="351660" y="541011"/>
                  </a:lnTo>
                  <a:lnTo>
                    <a:pt x="380782" y="507232"/>
                  </a:lnTo>
                  <a:lnTo>
                    <a:pt x="410874" y="474335"/>
                  </a:lnTo>
                  <a:lnTo>
                    <a:pt x="441912" y="442340"/>
                  </a:lnTo>
                  <a:lnTo>
                    <a:pt x="473874" y="411272"/>
                  </a:lnTo>
                  <a:lnTo>
                    <a:pt x="506739" y="381151"/>
                  </a:lnTo>
                  <a:lnTo>
                    <a:pt x="540484" y="351999"/>
                  </a:lnTo>
                  <a:lnTo>
                    <a:pt x="575088" y="323840"/>
                  </a:lnTo>
                  <a:lnTo>
                    <a:pt x="610527" y="296694"/>
                  </a:lnTo>
                  <a:lnTo>
                    <a:pt x="646780" y="270584"/>
                  </a:lnTo>
                  <a:lnTo>
                    <a:pt x="683826" y="245532"/>
                  </a:lnTo>
                  <a:lnTo>
                    <a:pt x="721641" y="221561"/>
                  </a:lnTo>
                  <a:lnTo>
                    <a:pt x="760203" y="198692"/>
                  </a:lnTo>
                  <a:lnTo>
                    <a:pt x="799492" y="176947"/>
                  </a:lnTo>
                  <a:lnTo>
                    <a:pt x="839484" y="156349"/>
                  </a:lnTo>
                  <a:lnTo>
                    <a:pt x="880157" y="136920"/>
                  </a:lnTo>
                  <a:lnTo>
                    <a:pt x="921490" y="118681"/>
                  </a:lnTo>
                  <a:lnTo>
                    <a:pt x="963460" y="101655"/>
                  </a:lnTo>
                  <a:lnTo>
                    <a:pt x="1006045" y="85864"/>
                  </a:lnTo>
                  <a:lnTo>
                    <a:pt x="1049223" y="71331"/>
                  </a:lnTo>
                  <a:lnTo>
                    <a:pt x="1092972" y="58076"/>
                  </a:lnTo>
                  <a:lnTo>
                    <a:pt x="1137269" y="46123"/>
                  </a:lnTo>
                  <a:lnTo>
                    <a:pt x="1182094" y="35494"/>
                  </a:lnTo>
                  <a:lnTo>
                    <a:pt x="1227423" y="26209"/>
                  </a:lnTo>
                  <a:lnTo>
                    <a:pt x="1273235" y="18293"/>
                  </a:lnTo>
                  <a:lnTo>
                    <a:pt x="1319507" y="11766"/>
                  </a:lnTo>
                  <a:lnTo>
                    <a:pt x="1366218" y="6651"/>
                  </a:lnTo>
                  <a:lnTo>
                    <a:pt x="1413345" y="2971"/>
                  </a:lnTo>
                  <a:lnTo>
                    <a:pt x="1460866" y="746"/>
                  </a:lnTo>
                  <a:lnTo>
                    <a:pt x="1508759" y="0"/>
                  </a:lnTo>
                  <a:lnTo>
                    <a:pt x="1556653" y="746"/>
                  </a:lnTo>
                  <a:lnTo>
                    <a:pt x="1604174" y="2971"/>
                  </a:lnTo>
                  <a:lnTo>
                    <a:pt x="1651301" y="6651"/>
                  </a:lnTo>
                  <a:lnTo>
                    <a:pt x="1698012" y="11766"/>
                  </a:lnTo>
                  <a:lnTo>
                    <a:pt x="1744284" y="18293"/>
                  </a:lnTo>
                  <a:lnTo>
                    <a:pt x="1790096" y="26209"/>
                  </a:lnTo>
                  <a:lnTo>
                    <a:pt x="1835425" y="35494"/>
                  </a:lnTo>
                  <a:lnTo>
                    <a:pt x="1880250" y="46123"/>
                  </a:lnTo>
                  <a:lnTo>
                    <a:pt x="1924547" y="58076"/>
                  </a:lnTo>
                  <a:lnTo>
                    <a:pt x="1968296" y="71331"/>
                  </a:lnTo>
                  <a:lnTo>
                    <a:pt x="2011474" y="85864"/>
                  </a:lnTo>
                  <a:lnTo>
                    <a:pt x="2054059" y="101655"/>
                  </a:lnTo>
                  <a:lnTo>
                    <a:pt x="2096029" y="118681"/>
                  </a:lnTo>
                  <a:lnTo>
                    <a:pt x="2137362" y="136920"/>
                  </a:lnTo>
                  <a:lnTo>
                    <a:pt x="2178035" y="156349"/>
                  </a:lnTo>
                  <a:lnTo>
                    <a:pt x="2218027" y="176947"/>
                  </a:lnTo>
                  <a:lnTo>
                    <a:pt x="2257316" y="198692"/>
                  </a:lnTo>
                  <a:lnTo>
                    <a:pt x="2295878" y="221561"/>
                  </a:lnTo>
                  <a:lnTo>
                    <a:pt x="2333693" y="245532"/>
                  </a:lnTo>
                  <a:lnTo>
                    <a:pt x="2370739" y="270584"/>
                  </a:lnTo>
                  <a:lnTo>
                    <a:pt x="2406992" y="296694"/>
                  </a:lnTo>
                  <a:lnTo>
                    <a:pt x="2442431" y="323840"/>
                  </a:lnTo>
                  <a:lnTo>
                    <a:pt x="2477035" y="351999"/>
                  </a:lnTo>
                  <a:lnTo>
                    <a:pt x="2510780" y="381151"/>
                  </a:lnTo>
                  <a:lnTo>
                    <a:pt x="2543645" y="411272"/>
                  </a:lnTo>
                  <a:lnTo>
                    <a:pt x="2575607" y="442341"/>
                  </a:lnTo>
                  <a:lnTo>
                    <a:pt x="2606645" y="474335"/>
                  </a:lnTo>
                  <a:lnTo>
                    <a:pt x="2636737" y="507232"/>
                  </a:lnTo>
                  <a:lnTo>
                    <a:pt x="2665859" y="541011"/>
                  </a:lnTo>
                  <a:lnTo>
                    <a:pt x="2693992" y="575649"/>
                  </a:lnTo>
                  <a:lnTo>
                    <a:pt x="2721111" y="611123"/>
                  </a:lnTo>
                  <a:lnTo>
                    <a:pt x="2747195" y="647413"/>
                  </a:lnTo>
                  <a:lnTo>
                    <a:pt x="2772222" y="684495"/>
                  </a:lnTo>
                  <a:lnTo>
                    <a:pt x="2796170" y="722349"/>
                  </a:lnTo>
                  <a:lnTo>
                    <a:pt x="2819017" y="760950"/>
                  </a:lnTo>
                  <a:lnTo>
                    <a:pt x="2840741" y="800278"/>
                  </a:lnTo>
                  <a:lnTo>
                    <a:pt x="2861319" y="840311"/>
                  </a:lnTo>
                  <a:lnTo>
                    <a:pt x="2880730" y="881026"/>
                  </a:lnTo>
                  <a:lnTo>
                    <a:pt x="2898951" y="922401"/>
                  </a:lnTo>
                  <a:lnTo>
                    <a:pt x="2915961" y="964413"/>
                  </a:lnTo>
                  <a:lnTo>
                    <a:pt x="2931736" y="1007042"/>
                  </a:lnTo>
                  <a:lnTo>
                    <a:pt x="2946256" y="1050265"/>
                  </a:lnTo>
                  <a:lnTo>
                    <a:pt x="2959498" y="1094059"/>
                  </a:lnTo>
                  <a:lnTo>
                    <a:pt x="2971439" y="1138403"/>
                  </a:lnTo>
                  <a:lnTo>
                    <a:pt x="2982059" y="1183274"/>
                  </a:lnTo>
                  <a:lnTo>
                    <a:pt x="2991334" y="1228650"/>
                  </a:lnTo>
                  <a:lnTo>
                    <a:pt x="2999243" y="1274510"/>
                  </a:lnTo>
                  <a:lnTo>
                    <a:pt x="3005764" y="1320831"/>
                  </a:lnTo>
                  <a:lnTo>
                    <a:pt x="3010874" y="1367591"/>
                  </a:lnTo>
                  <a:lnTo>
                    <a:pt x="3014551" y="1414768"/>
                  </a:lnTo>
                  <a:lnTo>
                    <a:pt x="3016774" y="1462339"/>
                  </a:lnTo>
                  <a:lnTo>
                    <a:pt x="3017520" y="1510284"/>
                  </a:lnTo>
                  <a:lnTo>
                    <a:pt x="3016774" y="1558228"/>
                  </a:lnTo>
                  <a:lnTo>
                    <a:pt x="3014551" y="1605799"/>
                  </a:lnTo>
                  <a:lnTo>
                    <a:pt x="3010874" y="1652976"/>
                  </a:lnTo>
                  <a:lnTo>
                    <a:pt x="3005764" y="1699736"/>
                  </a:lnTo>
                  <a:lnTo>
                    <a:pt x="2999243" y="1746057"/>
                  </a:lnTo>
                  <a:lnTo>
                    <a:pt x="2991334" y="1791917"/>
                  </a:lnTo>
                  <a:lnTo>
                    <a:pt x="2982059" y="1837293"/>
                  </a:lnTo>
                  <a:lnTo>
                    <a:pt x="2971439" y="1882164"/>
                  </a:lnTo>
                  <a:lnTo>
                    <a:pt x="2959498" y="1926508"/>
                  </a:lnTo>
                  <a:lnTo>
                    <a:pt x="2946256" y="1970302"/>
                  </a:lnTo>
                  <a:lnTo>
                    <a:pt x="2931736" y="2013525"/>
                  </a:lnTo>
                  <a:lnTo>
                    <a:pt x="2915961" y="2056154"/>
                  </a:lnTo>
                  <a:lnTo>
                    <a:pt x="2898951" y="2098167"/>
                  </a:lnTo>
                  <a:lnTo>
                    <a:pt x="2880730" y="2139541"/>
                  </a:lnTo>
                  <a:lnTo>
                    <a:pt x="2861319" y="2180256"/>
                  </a:lnTo>
                  <a:lnTo>
                    <a:pt x="2840741" y="2220289"/>
                  </a:lnTo>
                  <a:lnTo>
                    <a:pt x="2819017" y="2259617"/>
                  </a:lnTo>
                  <a:lnTo>
                    <a:pt x="2796170" y="2298218"/>
                  </a:lnTo>
                  <a:lnTo>
                    <a:pt x="2772222" y="2336072"/>
                  </a:lnTo>
                  <a:lnTo>
                    <a:pt x="2747195" y="2373154"/>
                  </a:lnTo>
                  <a:lnTo>
                    <a:pt x="2721111" y="2409444"/>
                  </a:lnTo>
                  <a:lnTo>
                    <a:pt x="2693992" y="2444918"/>
                  </a:lnTo>
                  <a:lnTo>
                    <a:pt x="2665859" y="2479556"/>
                  </a:lnTo>
                  <a:lnTo>
                    <a:pt x="2636737" y="2513335"/>
                  </a:lnTo>
                  <a:lnTo>
                    <a:pt x="2606645" y="2546232"/>
                  </a:lnTo>
                  <a:lnTo>
                    <a:pt x="2575607" y="2578227"/>
                  </a:lnTo>
                  <a:lnTo>
                    <a:pt x="2543645" y="2609295"/>
                  </a:lnTo>
                  <a:lnTo>
                    <a:pt x="2510780" y="2639416"/>
                  </a:lnTo>
                  <a:lnTo>
                    <a:pt x="2477035" y="2668568"/>
                  </a:lnTo>
                  <a:lnTo>
                    <a:pt x="2442431" y="2696727"/>
                  </a:lnTo>
                  <a:lnTo>
                    <a:pt x="2406992" y="2723873"/>
                  </a:lnTo>
                  <a:lnTo>
                    <a:pt x="2370739" y="2749983"/>
                  </a:lnTo>
                  <a:lnTo>
                    <a:pt x="2333693" y="2775035"/>
                  </a:lnTo>
                  <a:lnTo>
                    <a:pt x="2295878" y="2799006"/>
                  </a:lnTo>
                  <a:lnTo>
                    <a:pt x="2257316" y="2821875"/>
                  </a:lnTo>
                  <a:lnTo>
                    <a:pt x="2218027" y="2843620"/>
                  </a:lnTo>
                  <a:lnTo>
                    <a:pt x="2178035" y="2864218"/>
                  </a:lnTo>
                  <a:lnTo>
                    <a:pt x="2137362" y="2883647"/>
                  </a:lnTo>
                  <a:lnTo>
                    <a:pt x="2096029" y="2901886"/>
                  </a:lnTo>
                  <a:lnTo>
                    <a:pt x="2054059" y="2918912"/>
                  </a:lnTo>
                  <a:lnTo>
                    <a:pt x="2011474" y="2934703"/>
                  </a:lnTo>
                  <a:lnTo>
                    <a:pt x="1968296" y="2949236"/>
                  </a:lnTo>
                  <a:lnTo>
                    <a:pt x="1924547" y="2962491"/>
                  </a:lnTo>
                  <a:lnTo>
                    <a:pt x="1880250" y="2974444"/>
                  </a:lnTo>
                  <a:lnTo>
                    <a:pt x="1835425" y="2985073"/>
                  </a:lnTo>
                  <a:lnTo>
                    <a:pt x="1790096" y="2994358"/>
                  </a:lnTo>
                  <a:lnTo>
                    <a:pt x="1744284" y="3002274"/>
                  </a:lnTo>
                  <a:lnTo>
                    <a:pt x="1698012" y="3008801"/>
                  </a:lnTo>
                  <a:lnTo>
                    <a:pt x="1651301" y="3013916"/>
                  </a:lnTo>
                  <a:lnTo>
                    <a:pt x="1604174" y="3017596"/>
                  </a:lnTo>
                  <a:lnTo>
                    <a:pt x="1556653" y="3019821"/>
                  </a:lnTo>
                  <a:lnTo>
                    <a:pt x="1508759" y="3020568"/>
                  </a:lnTo>
                  <a:lnTo>
                    <a:pt x="1460866" y="3019821"/>
                  </a:lnTo>
                  <a:lnTo>
                    <a:pt x="1413345" y="3017596"/>
                  </a:lnTo>
                  <a:lnTo>
                    <a:pt x="1366218" y="3013916"/>
                  </a:lnTo>
                  <a:lnTo>
                    <a:pt x="1319507" y="3008801"/>
                  </a:lnTo>
                  <a:lnTo>
                    <a:pt x="1273235" y="3002274"/>
                  </a:lnTo>
                  <a:lnTo>
                    <a:pt x="1227423" y="2994358"/>
                  </a:lnTo>
                  <a:lnTo>
                    <a:pt x="1182094" y="2985073"/>
                  </a:lnTo>
                  <a:lnTo>
                    <a:pt x="1137269" y="2974444"/>
                  </a:lnTo>
                  <a:lnTo>
                    <a:pt x="1092972" y="2962491"/>
                  </a:lnTo>
                  <a:lnTo>
                    <a:pt x="1049223" y="2949236"/>
                  </a:lnTo>
                  <a:lnTo>
                    <a:pt x="1006045" y="2934703"/>
                  </a:lnTo>
                  <a:lnTo>
                    <a:pt x="963460" y="2918912"/>
                  </a:lnTo>
                  <a:lnTo>
                    <a:pt x="921490" y="2901886"/>
                  </a:lnTo>
                  <a:lnTo>
                    <a:pt x="880157" y="2883647"/>
                  </a:lnTo>
                  <a:lnTo>
                    <a:pt x="839484" y="2864218"/>
                  </a:lnTo>
                  <a:lnTo>
                    <a:pt x="799492" y="2843620"/>
                  </a:lnTo>
                  <a:lnTo>
                    <a:pt x="760203" y="2821875"/>
                  </a:lnTo>
                  <a:lnTo>
                    <a:pt x="721641" y="2799006"/>
                  </a:lnTo>
                  <a:lnTo>
                    <a:pt x="683826" y="2775035"/>
                  </a:lnTo>
                  <a:lnTo>
                    <a:pt x="646780" y="2749983"/>
                  </a:lnTo>
                  <a:lnTo>
                    <a:pt x="610527" y="2723873"/>
                  </a:lnTo>
                  <a:lnTo>
                    <a:pt x="575088" y="2696727"/>
                  </a:lnTo>
                  <a:lnTo>
                    <a:pt x="540484" y="2668568"/>
                  </a:lnTo>
                  <a:lnTo>
                    <a:pt x="506739" y="2639416"/>
                  </a:lnTo>
                  <a:lnTo>
                    <a:pt x="473874" y="2609295"/>
                  </a:lnTo>
                  <a:lnTo>
                    <a:pt x="441912" y="2578227"/>
                  </a:lnTo>
                  <a:lnTo>
                    <a:pt x="410874" y="2546232"/>
                  </a:lnTo>
                  <a:lnTo>
                    <a:pt x="380782" y="2513335"/>
                  </a:lnTo>
                  <a:lnTo>
                    <a:pt x="351660" y="2479556"/>
                  </a:lnTo>
                  <a:lnTo>
                    <a:pt x="323527" y="2444918"/>
                  </a:lnTo>
                  <a:lnTo>
                    <a:pt x="296408" y="2409444"/>
                  </a:lnTo>
                  <a:lnTo>
                    <a:pt x="270324" y="2373154"/>
                  </a:lnTo>
                  <a:lnTo>
                    <a:pt x="245297" y="2336072"/>
                  </a:lnTo>
                  <a:lnTo>
                    <a:pt x="221349" y="2298218"/>
                  </a:lnTo>
                  <a:lnTo>
                    <a:pt x="198502" y="2259617"/>
                  </a:lnTo>
                  <a:lnTo>
                    <a:pt x="176778" y="2220289"/>
                  </a:lnTo>
                  <a:lnTo>
                    <a:pt x="156200" y="2180256"/>
                  </a:lnTo>
                  <a:lnTo>
                    <a:pt x="136789" y="2139541"/>
                  </a:lnTo>
                  <a:lnTo>
                    <a:pt x="118568" y="2098167"/>
                  </a:lnTo>
                  <a:lnTo>
                    <a:pt x="101558" y="2056154"/>
                  </a:lnTo>
                  <a:lnTo>
                    <a:pt x="85783" y="2013525"/>
                  </a:lnTo>
                  <a:lnTo>
                    <a:pt x="71263" y="1970302"/>
                  </a:lnTo>
                  <a:lnTo>
                    <a:pt x="58021" y="1926508"/>
                  </a:lnTo>
                  <a:lnTo>
                    <a:pt x="46080" y="1882164"/>
                  </a:lnTo>
                  <a:lnTo>
                    <a:pt x="35460" y="1837293"/>
                  </a:lnTo>
                  <a:lnTo>
                    <a:pt x="26185" y="1791917"/>
                  </a:lnTo>
                  <a:lnTo>
                    <a:pt x="18276" y="1746057"/>
                  </a:lnTo>
                  <a:lnTo>
                    <a:pt x="11755" y="1699736"/>
                  </a:lnTo>
                  <a:lnTo>
                    <a:pt x="6645" y="1652976"/>
                  </a:lnTo>
                  <a:lnTo>
                    <a:pt x="2968" y="1605799"/>
                  </a:lnTo>
                  <a:lnTo>
                    <a:pt x="745" y="1558228"/>
                  </a:lnTo>
                  <a:lnTo>
                    <a:pt x="0" y="1510284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364735" y="1578863"/>
            <a:ext cx="1521460" cy="1524000"/>
            <a:chOff x="4364735" y="1578863"/>
            <a:chExt cx="1521460" cy="1524000"/>
          </a:xfrm>
        </p:grpSpPr>
        <p:sp>
          <p:nvSpPr>
            <p:cNvPr id="9" name="object 9"/>
            <p:cNvSpPr/>
            <p:nvPr/>
          </p:nvSpPr>
          <p:spPr>
            <a:xfrm>
              <a:off x="4370831" y="1584959"/>
              <a:ext cx="1508760" cy="1511935"/>
            </a:xfrm>
            <a:custGeom>
              <a:avLst/>
              <a:gdLst/>
              <a:ahLst/>
              <a:cxnLst/>
              <a:rect l="l" t="t" r="r" b="b"/>
              <a:pathLst>
                <a:path w="1508760" h="1511935">
                  <a:moveTo>
                    <a:pt x="754379" y="0"/>
                  </a:moveTo>
                  <a:lnTo>
                    <a:pt x="706666" y="1487"/>
                  </a:lnTo>
                  <a:lnTo>
                    <a:pt x="659741" y="5889"/>
                  </a:lnTo>
                  <a:lnTo>
                    <a:pt x="613694" y="13119"/>
                  </a:lnTo>
                  <a:lnTo>
                    <a:pt x="568613" y="23087"/>
                  </a:lnTo>
                  <a:lnTo>
                    <a:pt x="524587" y="35705"/>
                  </a:lnTo>
                  <a:lnTo>
                    <a:pt x="481704" y="50884"/>
                  </a:lnTo>
                  <a:lnTo>
                    <a:pt x="440051" y="68535"/>
                  </a:lnTo>
                  <a:lnTo>
                    <a:pt x="399718" y="88570"/>
                  </a:lnTo>
                  <a:lnTo>
                    <a:pt x="360792" y="110901"/>
                  </a:lnTo>
                  <a:lnTo>
                    <a:pt x="323362" y="135439"/>
                  </a:lnTo>
                  <a:lnTo>
                    <a:pt x="287517" y="162095"/>
                  </a:lnTo>
                  <a:lnTo>
                    <a:pt x="253344" y="190781"/>
                  </a:lnTo>
                  <a:lnTo>
                    <a:pt x="220932" y="221408"/>
                  </a:lnTo>
                  <a:lnTo>
                    <a:pt x="190369" y="253888"/>
                  </a:lnTo>
                  <a:lnTo>
                    <a:pt x="161744" y="288131"/>
                  </a:lnTo>
                  <a:lnTo>
                    <a:pt x="135144" y="324050"/>
                  </a:lnTo>
                  <a:lnTo>
                    <a:pt x="110659" y="361556"/>
                  </a:lnTo>
                  <a:lnTo>
                    <a:pt x="88376" y="400560"/>
                  </a:lnTo>
                  <a:lnTo>
                    <a:pt x="68384" y="440974"/>
                  </a:lnTo>
                  <a:lnTo>
                    <a:pt x="50771" y="482709"/>
                  </a:lnTo>
                  <a:lnTo>
                    <a:pt x="35626" y="525677"/>
                  </a:lnTo>
                  <a:lnTo>
                    <a:pt x="23036" y="569789"/>
                  </a:lnTo>
                  <a:lnTo>
                    <a:pt x="13090" y="614956"/>
                  </a:lnTo>
                  <a:lnTo>
                    <a:pt x="5876" y="661089"/>
                  </a:lnTo>
                  <a:lnTo>
                    <a:pt x="1483" y="708102"/>
                  </a:lnTo>
                  <a:lnTo>
                    <a:pt x="0" y="755903"/>
                  </a:lnTo>
                  <a:lnTo>
                    <a:pt x="1483" y="803705"/>
                  </a:lnTo>
                  <a:lnTo>
                    <a:pt x="5876" y="850718"/>
                  </a:lnTo>
                  <a:lnTo>
                    <a:pt x="13090" y="896851"/>
                  </a:lnTo>
                  <a:lnTo>
                    <a:pt x="23036" y="942018"/>
                  </a:lnTo>
                  <a:lnTo>
                    <a:pt x="35626" y="986130"/>
                  </a:lnTo>
                  <a:lnTo>
                    <a:pt x="50771" y="1029098"/>
                  </a:lnTo>
                  <a:lnTo>
                    <a:pt x="68384" y="1070833"/>
                  </a:lnTo>
                  <a:lnTo>
                    <a:pt x="88376" y="1111247"/>
                  </a:lnTo>
                  <a:lnTo>
                    <a:pt x="110659" y="1150251"/>
                  </a:lnTo>
                  <a:lnTo>
                    <a:pt x="135144" y="1187757"/>
                  </a:lnTo>
                  <a:lnTo>
                    <a:pt x="161744" y="1223676"/>
                  </a:lnTo>
                  <a:lnTo>
                    <a:pt x="190369" y="1257919"/>
                  </a:lnTo>
                  <a:lnTo>
                    <a:pt x="220932" y="1290399"/>
                  </a:lnTo>
                  <a:lnTo>
                    <a:pt x="253344" y="1321026"/>
                  </a:lnTo>
                  <a:lnTo>
                    <a:pt x="287517" y="1349712"/>
                  </a:lnTo>
                  <a:lnTo>
                    <a:pt x="323362" y="1376368"/>
                  </a:lnTo>
                  <a:lnTo>
                    <a:pt x="360792" y="1400906"/>
                  </a:lnTo>
                  <a:lnTo>
                    <a:pt x="399718" y="1423237"/>
                  </a:lnTo>
                  <a:lnTo>
                    <a:pt x="440051" y="1443272"/>
                  </a:lnTo>
                  <a:lnTo>
                    <a:pt x="481704" y="1460923"/>
                  </a:lnTo>
                  <a:lnTo>
                    <a:pt x="524587" y="1476102"/>
                  </a:lnTo>
                  <a:lnTo>
                    <a:pt x="568613" y="1488720"/>
                  </a:lnTo>
                  <a:lnTo>
                    <a:pt x="613694" y="1498688"/>
                  </a:lnTo>
                  <a:lnTo>
                    <a:pt x="659741" y="1505918"/>
                  </a:lnTo>
                  <a:lnTo>
                    <a:pt x="706666" y="1510320"/>
                  </a:lnTo>
                  <a:lnTo>
                    <a:pt x="754379" y="1511807"/>
                  </a:lnTo>
                  <a:lnTo>
                    <a:pt x="802093" y="1510320"/>
                  </a:lnTo>
                  <a:lnTo>
                    <a:pt x="849018" y="1505918"/>
                  </a:lnTo>
                  <a:lnTo>
                    <a:pt x="895065" y="1498688"/>
                  </a:lnTo>
                  <a:lnTo>
                    <a:pt x="940146" y="1488720"/>
                  </a:lnTo>
                  <a:lnTo>
                    <a:pt x="984172" y="1476102"/>
                  </a:lnTo>
                  <a:lnTo>
                    <a:pt x="1027055" y="1460923"/>
                  </a:lnTo>
                  <a:lnTo>
                    <a:pt x="1068708" y="1443272"/>
                  </a:lnTo>
                  <a:lnTo>
                    <a:pt x="1109041" y="1423237"/>
                  </a:lnTo>
                  <a:lnTo>
                    <a:pt x="1147967" y="1400906"/>
                  </a:lnTo>
                  <a:lnTo>
                    <a:pt x="1185397" y="1376368"/>
                  </a:lnTo>
                  <a:lnTo>
                    <a:pt x="1221242" y="1349712"/>
                  </a:lnTo>
                  <a:lnTo>
                    <a:pt x="1255415" y="1321026"/>
                  </a:lnTo>
                  <a:lnTo>
                    <a:pt x="1287827" y="1290399"/>
                  </a:lnTo>
                  <a:lnTo>
                    <a:pt x="1318390" y="1257919"/>
                  </a:lnTo>
                  <a:lnTo>
                    <a:pt x="1347015" y="1223676"/>
                  </a:lnTo>
                  <a:lnTo>
                    <a:pt x="1373615" y="1187757"/>
                  </a:lnTo>
                  <a:lnTo>
                    <a:pt x="1398100" y="1150251"/>
                  </a:lnTo>
                  <a:lnTo>
                    <a:pt x="1420383" y="1111247"/>
                  </a:lnTo>
                  <a:lnTo>
                    <a:pt x="1440375" y="1070833"/>
                  </a:lnTo>
                  <a:lnTo>
                    <a:pt x="1457988" y="1029098"/>
                  </a:lnTo>
                  <a:lnTo>
                    <a:pt x="1473133" y="986130"/>
                  </a:lnTo>
                  <a:lnTo>
                    <a:pt x="1485723" y="942018"/>
                  </a:lnTo>
                  <a:lnTo>
                    <a:pt x="1495669" y="896851"/>
                  </a:lnTo>
                  <a:lnTo>
                    <a:pt x="1502883" y="850718"/>
                  </a:lnTo>
                  <a:lnTo>
                    <a:pt x="1507276" y="803705"/>
                  </a:lnTo>
                  <a:lnTo>
                    <a:pt x="1508759" y="755903"/>
                  </a:lnTo>
                  <a:lnTo>
                    <a:pt x="1507276" y="708102"/>
                  </a:lnTo>
                  <a:lnTo>
                    <a:pt x="1502883" y="661089"/>
                  </a:lnTo>
                  <a:lnTo>
                    <a:pt x="1495669" y="614956"/>
                  </a:lnTo>
                  <a:lnTo>
                    <a:pt x="1485723" y="569789"/>
                  </a:lnTo>
                  <a:lnTo>
                    <a:pt x="1473133" y="525677"/>
                  </a:lnTo>
                  <a:lnTo>
                    <a:pt x="1457988" y="482709"/>
                  </a:lnTo>
                  <a:lnTo>
                    <a:pt x="1440375" y="440974"/>
                  </a:lnTo>
                  <a:lnTo>
                    <a:pt x="1420383" y="400560"/>
                  </a:lnTo>
                  <a:lnTo>
                    <a:pt x="1398100" y="361556"/>
                  </a:lnTo>
                  <a:lnTo>
                    <a:pt x="1373615" y="324050"/>
                  </a:lnTo>
                  <a:lnTo>
                    <a:pt x="1347015" y="288131"/>
                  </a:lnTo>
                  <a:lnTo>
                    <a:pt x="1318390" y="253888"/>
                  </a:lnTo>
                  <a:lnTo>
                    <a:pt x="1287827" y="221408"/>
                  </a:lnTo>
                  <a:lnTo>
                    <a:pt x="1255415" y="190781"/>
                  </a:lnTo>
                  <a:lnTo>
                    <a:pt x="1221242" y="162095"/>
                  </a:lnTo>
                  <a:lnTo>
                    <a:pt x="1185397" y="135439"/>
                  </a:lnTo>
                  <a:lnTo>
                    <a:pt x="1147967" y="110901"/>
                  </a:lnTo>
                  <a:lnTo>
                    <a:pt x="1109041" y="88570"/>
                  </a:lnTo>
                  <a:lnTo>
                    <a:pt x="1068708" y="68535"/>
                  </a:lnTo>
                  <a:lnTo>
                    <a:pt x="1027055" y="50884"/>
                  </a:lnTo>
                  <a:lnTo>
                    <a:pt x="984172" y="35705"/>
                  </a:lnTo>
                  <a:lnTo>
                    <a:pt x="940146" y="23087"/>
                  </a:lnTo>
                  <a:lnTo>
                    <a:pt x="895065" y="13119"/>
                  </a:lnTo>
                  <a:lnTo>
                    <a:pt x="849018" y="5889"/>
                  </a:lnTo>
                  <a:lnTo>
                    <a:pt x="802093" y="1487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70831" y="1584959"/>
              <a:ext cx="1508760" cy="1511935"/>
            </a:xfrm>
            <a:custGeom>
              <a:avLst/>
              <a:gdLst/>
              <a:ahLst/>
              <a:cxnLst/>
              <a:rect l="l" t="t" r="r" b="b"/>
              <a:pathLst>
                <a:path w="1508760" h="1511935">
                  <a:moveTo>
                    <a:pt x="0" y="755903"/>
                  </a:moveTo>
                  <a:lnTo>
                    <a:pt x="1483" y="708102"/>
                  </a:lnTo>
                  <a:lnTo>
                    <a:pt x="5876" y="661089"/>
                  </a:lnTo>
                  <a:lnTo>
                    <a:pt x="13090" y="614956"/>
                  </a:lnTo>
                  <a:lnTo>
                    <a:pt x="23036" y="569789"/>
                  </a:lnTo>
                  <a:lnTo>
                    <a:pt x="35626" y="525677"/>
                  </a:lnTo>
                  <a:lnTo>
                    <a:pt x="50771" y="482709"/>
                  </a:lnTo>
                  <a:lnTo>
                    <a:pt x="68384" y="440974"/>
                  </a:lnTo>
                  <a:lnTo>
                    <a:pt x="88376" y="400560"/>
                  </a:lnTo>
                  <a:lnTo>
                    <a:pt x="110659" y="361556"/>
                  </a:lnTo>
                  <a:lnTo>
                    <a:pt x="135144" y="324050"/>
                  </a:lnTo>
                  <a:lnTo>
                    <a:pt x="161744" y="288131"/>
                  </a:lnTo>
                  <a:lnTo>
                    <a:pt x="190369" y="253888"/>
                  </a:lnTo>
                  <a:lnTo>
                    <a:pt x="220932" y="221408"/>
                  </a:lnTo>
                  <a:lnTo>
                    <a:pt x="253344" y="190781"/>
                  </a:lnTo>
                  <a:lnTo>
                    <a:pt x="287517" y="162095"/>
                  </a:lnTo>
                  <a:lnTo>
                    <a:pt x="323362" y="135439"/>
                  </a:lnTo>
                  <a:lnTo>
                    <a:pt x="360792" y="110901"/>
                  </a:lnTo>
                  <a:lnTo>
                    <a:pt x="399718" y="88570"/>
                  </a:lnTo>
                  <a:lnTo>
                    <a:pt x="440051" y="68535"/>
                  </a:lnTo>
                  <a:lnTo>
                    <a:pt x="481704" y="50884"/>
                  </a:lnTo>
                  <a:lnTo>
                    <a:pt x="524587" y="35705"/>
                  </a:lnTo>
                  <a:lnTo>
                    <a:pt x="568613" y="23087"/>
                  </a:lnTo>
                  <a:lnTo>
                    <a:pt x="613694" y="13119"/>
                  </a:lnTo>
                  <a:lnTo>
                    <a:pt x="659741" y="5889"/>
                  </a:lnTo>
                  <a:lnTo>
                    <a:pt x="706666" y="1487"/>
                  </a:lnTo>
                  <a:lnTo>
                    <a:pt x="754379" y="0"/>
                  </a:lnTo>
                  <a:lnTo>
                    <a:pt x="802093" y="1487"/>
                  </a:lnTo>
                  <a:lnTo>
                    <a:pt x="849018" y="5889"/>
                  </a:lnTo>
                  <a:lnTo>
                    <a:pt x="895065" y="13119"/>
                  </a:lnTo>
                  <a:lnTo>
                    <a:pt x="940146" y="23087"/>
                  </a:lnTo>
                  <a:lnTo>
                    <a:pt x="984172" y="35705"/>
                  </a:lnTo>
                  <a:lnTo>
                    <a:pt x="1027055" y="50884"/>
                  </a:lnTo>
                  <a:lnTo>
                    <a:pt x="1068708" y="68535"/>
                  </a:lnTo>
                  <a:lnTo>
                    <a:pt x="1109041" y="88570"/>
                  </a:lnTo>
                  <a:lnTo>
                    <a:pt x="1147967" y="110901"/>
                  </a:lnTo>
                  <a:lnTo>
                    <a:pt x="1185397" y="135439"/>
                  </a:lnTo>
                  <a:lnTo>
                    <a:pt x="1221242" y="162095"/>
                  </a:lnTo>
                  <a:lnTo>
                    <a:pt x="1255415" y="190781"/>
                  </a:lnTo>
                  <a:lnTo>
                    <a:pt x="1287827" y="221408"/>
                  </a:lnTo>
                  <a:lnTo>
                    <a:pt x="1318390" y="253888"/>
                  </a:lnTo>
                  <a:lnTo>
                    <a:pt x="1347015" y="288131"/>
                  </a:lnTo>
                  <a:lnTo>
                    <a:pt x="1373615" y="324050"/>
                  </a:lnTo>
                  <a:lnTo>
                    <a:pt x="1398100" y="361556"/>
                  </a:lnTo>
                  <a:lnTo>
                    <a:pt x="1420383" y="400560"/>
                  </a:lnTo>
                  <a:lnTo>
                    <a:pt x="1440375" y="440974"/>
                  </a:lnTo>
                  <a:lnTo>
                    <a:pt x="1457988" y="482709"/>
                  </a:lnTo>
                  <a:lnTo>
                    <a:pt x="1473133" y="525677"/>
                  </a:lnTo>
                  <a:lnTo>
                    <a:pt x="1485723" y="569789"/>
                  </a:lnTo>
                  <a:lnTo>
                    <a:pt x="1495669" y="614956"/>
                  </a:lnTo>
                  <a:lnTo>
                    <a:pt x="1502883" y="661089"/>
                  </a:lnTo>
                  <a:lnTo>
                    <a:pt x="1507276" y="708102"/>
                  </a:lnTo>
                  <a:lnTo>
                    <a:pt x="1508759" y="755903"/>
                  </a:lnTo>
                  <a:lnTo>
                    <a:pt x="1507276" y="803705"/>
                  </a:lnTo>
                  <a:lnTo>
                    <a:pt x="1502883" y="850718"/>
                  </a:lnTo>
                  <a:lnTo>
                    <a:pt x="1495669" y="896851"/>
                  </a:lnTo>
                  <a:lnTo>
                    <a:pt x="1485723" y="942018"/>
                  </a:lnTo>
                  <a:lnTo>
                    <a:pt x="1473133" y="986130"/>
                  </a:lnTo>
                  <a:lnTo>
                    <a:pt x="1457988" y="1029098"/>
                  </a:lnTo>
                  <a:lnTo>
                    <a:pt x="1440375" y="1070833"/>
                  </a:lnTo>
                  <a:lnTo>
                    <a:pt x="1420383" y="1111247"/>
                  </a:lnTo>
                  <a:lnTo>
                    <a:pt x="1398100" y="1150251"/>
                  </a:lnTo>
                  <a:lnTo>
                    <a:pt x="1373615" y="1187757"/>
                  </a:lnTo>
                  <a:lnTo>
                    <a:pt x="1347015" y="1223676"/>
                  </a:lnTo>
                  <a:lnTo>
                    <a:pt x="1318390" y="1257919"/>
                  </a:lnTo>
                  <a:lnTo>
                    <a:pt x="1287827" y="1290399"/>
                  </a:lnTo>
                  <a:lnTo>
                    <a:pt x="1255415" y="1321026"/>
                  </a:lnTo>
                  <a:lnTo>
                    <a:pt x="1221242" y="1349712"/>
                  </a:lnTo>
                  <a:lnTo>
                    <a:pt x="1185397" y="1376368"/>
                  </a:lnTo>
                  <a:lnTo>
                    <a:pt x="1147967" y="1400906"/>
                  </a:lnTo>
                  <a:lnTo>
                    <a:pt x="1109041" y="1423237"/>
                  </a:lnTo>
                  <a:lnTo>
                    <a:pt x="1068708" y="1443272"/>
                  </a:lnTo>
                  <a:lnTo>
                    <a:pt x="1027055" y="1460923"/>
                  </a:lnTo>
                  <a:lnTo>
                    <a:pt x="984172" y="1476102"/>
                  </a:lnTo>
                  <a:lnTo>
                    <a:pt x="940146" y="1488720"/>
                  </a:lnTo>
                  <a:lnTo>
                    <a:pt x="895065" y="1498688"/>
                  </a:lnTo>
                  <a:lnTo>
                    <a:pt x="849018" y="1505918"/>
                  </a:lnTo>
                  <a:lnTo>
                    <a:pt x="802093" y="1510320"/>
                  </a:lnTo>
                  <a:lnTo>
                    <a:pt x="754379" y="1511807"/>
                  </a:lnTo>
                  <a:lnTo>
                    <a:pt x="706666" y="1510320"/>
                  </a:lnTo>
                  <a:lnTo>
                    <a:pt x="659741" y="1505918"/>
                  </a:lnTo>
                  <a:lnTo>
                    <a:pt x="613694" y="1498688"/>
                  </a:lnTo>
                  <a:lnTo>
                    <a:pt x="568613" y="1488720"/>
                  </a:lnTo>
                  <a:lnTo>
                    <a:pt x="524587" y="1476102"/>
                  </a:lnTo>
                  <a:lnTo>
                    <a:pt x="481704" y="1460923"/>
                  </a:lnTo>
                  <a:lnTo>
                    <a:pt x="440051" y="1443272"/>
                  </a:lnTo>
                  <a:lnTo>
                    <a:pt x="399718" y="1423237"/>
                  </a:lnTo>
                  <a:lnTo>
                    <a:pt x="360792" y="1400906"/>
                  </a:lnTo>
                  <a:lnTo>
                    <a:pt x="323362" y="1376368"/>
                  </a:lnTo>
                  <a:lnTo>
                    <a:pt x="287517" y="1349712"/>
                  </a:lnTo>
                  <a:lnTo>
                    <a:pt x="253344" y="1321026"/>
                  </a:lnTo>
                  <a:lnTo>
                    <a:pt x="220932" y="1290399"/>
                  </a:lnTo>
                  <a:lnTo>
                    <a:pt x="190369" y="1257919"/>
                  </a:lnTo>
                  <a:lnTo>
                    <a:pt x="161744" y="1223676"/>
                  </a:lnTo>
                  <a:lnTo>
                    <a:pt x="135144" y="1187757"/>
                  </a:lnTo>
                  <a:lnTo>
                    <a:pt x="110659" y="1150251"/>
                  </a:lnTo>
                  <a:lnTo>
                    <a:pt x="88376" y="1111247"/>
                  </a:lnTo>
                  <a:lnTo>
                    <a:pt x="68384" y="1070833"/>
                  </a:lnTo>
                  <a:lnTo>
                    <a:pt x="50771" y="1029098"/>
                  </a:lnTo>
                  <a:lnTo>
                    <a:pt x="35626" y="986130"/>
                  </a:lnTo>
                  <a:lnTo>
                    <a:pt x="23036" y="942018"/>
                  </a:lnTo>
                  <a:lnTo>
                    <a:pt x="13090" y="896851"/>
                  </a:lnTo>
                  <a:lnTo>
                    <a:pt x="5876" y="850718"/>
                  </a:lnTo>
                  <a:lnTo>
                    <a:pt x="1483" y="803705"/>
                  </a:lnTo>
                  <a:lnTo>
                    <a:pt x="0" y="75590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4295" y="1822704"/>
              <a:ext cx="963168" cy="966215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4364735" y="4209288"/>
            <a:ext cx="1521460" cy="1524000"/>
            <a:chOff x="4364735" y="4209288"/>
            <a:chExt cx="1521460" cy="1524000"/>
          </a:xfrm>
        </p:grpSpPr>
        <p:sp>
          <p:nvSpPr>
            <p:cNvPr id="13" name="object 13"/>
            <p:cNvSpPr/>
            <p:nvPr/>
          </p:nvSpPr>
          <p:spPr>
            <a:xfrm>
              <a:off x="4370831" y="4215384"/>
              <a:ext cx="1508760" cy="1511935"/>
            </a:xfrm>
            <a:custGeom>
              <a:avLst/>
              <a:gdLst/>
              <a:ahLst/>
              <a:cxnLst/>
              <a:rect l="l" t="t" r="r" b="b"/>
              <a:pathLst>
                <a:path w="1508760" h="1511935">
                  <a:moveTo>
                    <a:pt x="754379" y="0"/>
                  </a:moveTo>
                  <a:lnTo>
                    <a:pt x="706666" y="1487"/>
                  </a:lnTo>
                  <a:lnTo>
                    <a:pt x="659741" y="5889"/>
                  </a:lnTo>
                  <a:lnTo>
                    <a:pt x="613694" y="13119"/>
                  </a:lnTo>
                  <a:lnTo>
                    <a:pt x="568613" y="23087"/>
                  </a:lnTo>
                  <a:lnTo>
                    <a:pt x="524587" y="35705"/>
                  </a:lnTo>
                  <a:lnTo>
                    <a:pt x="481704" y="50884"/>
                  </a:lnTo>
                  <a:lnTo>
                    <a:pt x="440051" y="68535"/>
                  </a:lnTo>
                  <a:lnTo>
                    <a:pt x="399718" y="88570"/>
                  </a:lnTo>
                  <a:lnTo>
                    <a:pt x="360792" y="110901"/>
                  </a:lnTo>
                  <a:lnTo>
                    <a:pt x="323362" y="135439"/>
                  </a:lnTo>
                  <a:lnTo>
                    <a:pt x="287517" y="162095"/>
                  </a:lnTo>
                  <a:lnTo>
                    <a:pt x="253344" y="190781"/>
                  </a:lnTo>
                  <a:lnTo>
                    <a:pt x="220932" y="221408"/>
                  </a:lnTo>
                  <a:lnTo>
                    <a:pt x="190369" y="253888"/>
                  </a:lnTo>
                  <a:lnTo>
                    <a:pt x="161744" y="288131"/>
                  </a:lnTo>
                  <a:lnTo>
                    <a:pt x="135144" y="324050"/>
                  </a:lnTo>
                  <a:lnTo>
                    <a:pt x="110659" y="361556"/>
                  </a:lnTo>
                  <a:lnTo>
                    <a:pt x="88376" y="400560"/>
                  </a:lnTo>
                  <a:lnTo>
                    <a:pt x="68384" y="440974"/>
                  </a:lnTo>
                  <a:lnTo>
                    <a:pt x="50771" y="482709"/>
                  </a:lnTo>
                  <a:lnTo>
                    <a:pt x="35626" y="525677"/>
                  </a:lnTo>
                  <a:lnTo>
                    <a:pt x="23036" y="569789"/>
                  </a:lnTo>
                  <a:lnTo>
                    <a:pt x="13090" y="614956"/>
                  </a:lnTo>
                  <a:lnTo>
                    <a:pt x="5876" y="661089"/>
                  </a:lnTo>
                  <a:lnTo>
                    <a:pt x="1483" y="708102"/>
                  </a:lnTo>
                  <a:lnTo>
                    <a:pt x="0" y="755904"/>
                  </a:lnTo>
                  <a:lnTo>
                    <a:pt x="1483" y="803705"/>
                  </a:lnTo>
                  <a:lnTo>
                    <a:pt x="5876" y="850718"/>
                  </a:lnTo>
                  <a:lnTo>
                    <a:pt x="13090" y="896851"/>
                  </a:lnTo>
                  <a:lnTo>
                    <a:pt x="23036" y="942018"/>
                  </a:lnTo>
                  <a:lnTo>
                    <a:pt x="35626" y="986130"/>
                  </a:lnTo>
                  <a:lnTo>
                    <a:pt x="50771" y="1029098"/>
                  </a:lnTo>
                  <a:lnTo>
                    <a:pt x="68384" y="1070833"/>
                  </a:lnTo>
                  <a:lnTo>
                    <a:pt x="88376" y="1111247"/>
                  </a:lnTo>
                  <a:lnTo>
                    <a:pt x="110659" y="1150251"/>
                  </a:lnTo>
                  <a:lnTo>
                    <a:pt x="135144" y="1187757"/>
                  </a:lnTo>
                  <a:lnTo>
                    <a:pt x="161744" y="1223676"/>
                  </a:lnTo>
                  <a:lnTo>
                    <a:pt x="190369" y="1257919"/>
                  </a:lnTo>
                  <a:lnTo>
                    <a:pt x="220932" y="1290399"/>
                  </a:lnTo>
                  <a:lnTo>
                    <a:pt x="253344" y="1321026"/>
                  </a:lnTo>
                  <a:lnTo>
                    <a:pt x="287517" y="1349712"/>
                  </a:lnTo>
                  <a:lnTo>
                    <a:pt x="323362" y="1376368"/>
                  </a:lnTo>
                  <a:lnTo>
                    <a:pt x="360792" y="1400906"/>
                  </a:lnTo>
                  <a:lnTo>
                    <a:pt x="399718" y="1423237"/>
                  </a:lnTo>
                  <a:lnTo>
                    <a:pt x="440051" y="1443272"/>
                  </a:lnTo>
                  <a:lnTo>
                    <a:pt x="481704" y="1460923"/>
                  </a:lnTo>
                  <a:lnTo>
                    <a:pt x="524587" y="1476102"/>
                  </a:lnTo>
                  <a:lnTo>
                    <a:pt x="568613" y="1488720"/>
                  </a:lnTo>
                  <a:lnTo>
                    <a:pt x="613694" y="1498688"/>
                  </a:lnTo>
                  <a:lnTo>
                    <a:pt x="659741" y="1505918"/>
                  </a:lnTo>
                  <a:lnTo>
                    <a:pt x="706666" y="1510320"/>
                  </a:lnTo>
                  <a:lnTo>
                    <a:pt x="754379" y="1511808"/>
                  </a:lnTo>
                  <a:lnTo>
                    <a:pt x="802093" y="1510320"/>
                  </a:lnTo>
                  <a:lnTo>
                    <a:pt x="849018" y="1505918"/>
                  </a:lnTo>
                  <a:lnTo>
                    <a:pt x="895065" y="1498688"/>
                  </a:lnTo>
                  <a:lnTo>
                    <a:pt x="940146" y="1488720"/>
                  </a:lnTo>
                  <a:lnTo>
                    <a:pt x="984172" y="1476102"/>
                  </a:lnTo>
                  <a:lnTo>
                    <a:pt x="1027055" y="1460923"/>
                  </a:lnTo>
                  <a:lnTo>
                    <a:pt x="1068708" y="1443272"/>
                  </a:lnTo>
                  <a:lnTo>
                    <a:pt x="1109041" y="1423237"/>
                  </a:lnTo>
                  <a:lnTo>
                    <a:pt x="1147967" y="1400906"/>
                  </a:lnTo>
                  <a:lnTo>
                    <a:pt x="1185397" y="1376368"/>
                  </a:lnTo>
                  <a:lnTo>
                    <a:pt x="1221242" y="1349712"/>
                  </a:lnTo>
                  <a:lnTo>
                    <a:pt x="1255415" y="1321026"/>
                  </a:lnTo>
                  <a:lnTo>
                    <a:pt x="1287827" y="1290399"/>
                  </a:lnTo>
                  <a:lnTo>
                    <a:pt x="1318390" y="1257919"/>
                  </a:lnTo>
                  <a:lnTo>
                    <a:pt x="1347015" y="1223676"/>
                  </a:lnTo>
                  <a:lnTo>
                    <a:pt x="1373615" y="1187757"/>
                  </a:lnTo>
                  <a:lnTo>
                    <a:pt x="1398100" y="1150251"/>
                  </a:lnTo>
                  <a:lnTo>
                    <a:pt x="1420383" y="1111247"/>
                  </a:lnTo>
                  <a:lnTo>
                    <a:pt x="1440375" y="1070833"/>
                  </a:lnTo>
                  <a:lnTo>
                    <a:pt x="1457988" y="1029098"/>
                  </a:lnTo>
                  <a:lnTo>
                    <a:pt x="1473133" y="986130"/>
                  </a:lnTo>
                  <a:lnTo>
                    <a:pt x="1485723" y="942018"/>
                  </a:lnTo>
                  <a:lnTo>
                    <a:pt x="1495669" y="896851"/>
                  </a:lnTo>
                  <a:lnTo>
                    <a:pt x="1502883" y="850718"/>
                  </a:lnTo>
                  <a:lnTo>
                    <a:pt x="1507276" y="803705"/>
                  </a:lnTo>
                  <a:lnTo>
                    <a:pt x="1508759" y="755904"/>
                  </a:lnTo>
                  <a:lnTo>
                    <a:pt x="1507276" y="708102"/>
                  </a:lnTo>
                  <a:lnTo>
                    <a:pt x="1502883" y="661089"/>
                  </a:lnTo>
                  <a:lnTo>
                    <a:pt x="1495669" y="614956"/>
                  </a:lnTo>
                  <a:lnTo>
                    <a:pt x="1485723" y="569789"/>
                  </a:lnTo>
                  <a:lnTo>
                    <a:pt x="1473133" y="525677"/>
                  </a:lnTo>
                  <a:lnTo>
                    <a:pt x="1457988" y="482709"/>
                  </a:lnTo>
                  <a:lnTo>
                    <a:pt x="1440375" y="440974"/>
                  </a:lnTo>
                  <a:lnTo>
                    <a:pt x="1420383" y="400560"/>
                  </a:lnTo>
                  <a:lnTo>
                    <a:pt x="1398100" y="361556"/>
                  </a:lnTo>
                  <a:lnTo>
                    <a:pt x="1373615" y="324050"/>
                  </a:lnTo>
                  <a:lnTo>
                    <a:pt x="1347015" y="288131"/>
                  </a:lnTo>
                  <a:lnTo>
                    <a:pt x="1318390" y="253888"/>
                  </a:lnTo>
                  <a:lnTo>
                    <a:pt x="1287827" y="221408"/>
                  </a:lnTo>
                  <a:lnTo>
                    <a:pt x="1255415" y="190781"/>
                  </a:lnTo>
                  <a:lnTo>
                    <a:pt x="1221242" y="162095"/>
                  </a:lnTo>
                  <a:lnTo>
                    <a:pt x="1185397" y="135439"/>
                  </a:lnTo>
                  <a:lnTo>
                    <a:pt x="1147967" y="110901"/>
                  </a:lnTo>
                  <a:lnTo>
                    <a:pt x="1109041" y="88570"/>
                  </a:lnTo>
                  <a:lnTo>
                    <a:pt x="1068708" y="68535"/>
                  </a:lnTo>
                  <a:lnTo>
                    <a:pt x="1027055" y="50884"/>
                  </a:lnTo>
                  <a:lnTo>
                    <a:pt x="984172" y="35705"/>
                  </a:lnTo>
                  <a:lnTo>
                    <a:pt x="940146" y="23087"/>
                  </a:lnTo>
                  <a:lnTo>
                    <a:pt x="895065" y="13119"/>
                  </a:lnTo>
                  <a:lnTo>
                    <a:pt x="849018" y="5889"/>
                  </a:lnTo>
                  <a:lnTo>
                    <a:pt x="802093" y="1487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B3DA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70831" y="4215384"/>
              <a:ext cx="1508760" cy="1511935"/>
            </a:xfrm>
            <a:custGeom>
              <a:avLst/>
              <a:gdLst/>
              <a:ahLst/>
              <a:cxnLst/>
              <a:rect l="l" t="t" r="r" b="b"/>
              <a:pathLst>
                <a:path w="1508760" h="1511935">
                  <a:moveTo>
                    <a:pt x="0" y="755904"/>
                  </a:moveTo>
                  <a:lnTo>
                    <a:pt x="1483" y="708102"/>
                  </a:lnTo>
                  <a:lnTo>
                    <a:pt x="5876" y="661089"/>
                  </a:lnTo>
                  <a:lnTo>
                    <a:pt x="13090" y="614956"/>
                  </a:lnTo>
                  <a:lnTo>
                    <a:pt x="23036" y="569789"/>
                  </a:lnTo>
                  <a:lnTo>
                    <a:pt x="35626" y="525677"/>
                  </a:lnTo>
                  <a:lnTo>
                    <a:pt x="50771" y="482709"/>
                  </a:lnTo>
                  <a:lnTo>
                    <a:pt x="68384" y="440974"/>
                  </a:lnTo>
                  <a:lnTo>
                    <a:pt x="88376" y="400560"/>
                  </a:lnTo>
                  <a:lnTo>
                    <a:pt x="110659" y="361556"/>
                  </a:lnTo>
                  <a:lnTo>
                    <a:pt x="135144" y="324050"/>
                  </a:lnTo>
                  <a:lnTo>
                    <a:pt x="161744" y="288131"/>
                  </a:lnTo>
                  <a:lnTo>
                    <a:pt x="190369" y="253888"/>
                  </a:lnTo>
                  <a:lnTo>
                    <a:pt x="220932" y="221408"/>
                  </a:lnTo>
                  <a:lnTo>
                    <a:pt x="253344" y="190781"/>
                  </a:lnTo>
                  <a:lnTo>
                    <a:pt x="287517" y="162095"/>
                  </a:lnTo>
                  <a:lnTo>
                    <a:pt x="323362" y="135439"/>
                  </a:lnTo>
                  <a:lnTo>
                    <a:pt x="360792" y="110901"/>
                  </a:lnTo>
                  <a:lnTo>
                    <a:pt x="399718" y="88570"/>
                  </a:lnTo>
                  <a:lnTo>
                    <a:pt x="440051" y="68535"/>
                  </a:lnTo>
                  <a:lnTo>
                    <a:pt x="481704" y="50884"/>
                  </a:lnTo>
                  <a:lnTo>
                    <a:pt x="524587" y="35705"/>
                  </a:lnTo>
                  <a:lnTo>
                    <a:pt x="568613" y="23087"/>
                  </a:lnTo>
                  <a:lnTo>
                    <a:pt x="613694" y="13119"/>
                  </a:lnTo>
                  <a:lnTo>
                    <a:pt x="659741" y="5889"/>
                  </a:lnTo>
                  <a:lnTo>
                    <a:pt x="706666" y="1487"/>
                  </a:lnTo>
                  <a:lnTo>
                    <a:pt x="754379" y="0"/>
                  </a:lnTo>
                  <a:lnTo>
                    <a:pt x="802093" y="1487"/>
                  </a:lnTo>
                  <a:lnTo>
                    <a:pt x="849018" y="5889"/>
                  </a:lnTo>
                  <a:lnTo>
                    <a:pt x="895065" y="13119"/>
                  </a:lnTo>
                  <a:lnTo>
                    <a:pt x="940146" y="23087"/>
                  </a:lnTo>
                  <a:lnTo>
                    <a:pt x="984172" y="35705"/>
                  </a:lnTo>
                  <a:lnTo>
                    <a:pt x="1027055" y="50884"/>
                  </a:lnTo>
                  <a:lnTo>
                    <a:pt x="1068708" y="68535"/>
                  </a:lnTo>
                  <a:lnTo>
                    <a:pt x="1109041" y="88570"/>
                  </a:lnTo>
                  <a:lnTo>
                    <a:pt x="1147967" y="110901"/>
                  </a:lnTo>
                  <a:lnTo>
                    <a:pt x="1185397" y="135439"/>
                  </a:lnTo>
                  <a:lnTo>
                    <a:pt x="1221242" y="162095"/>
                  </a:lnTo>
                  <a:lnTo>
                    <a:pt x="1255415" y="190781"/>
                  </a:lnTo>
                  <a:lnTo>
                    <a:pt x="1287827" y="221408"/>
                  </a:lnTo>
                  <a:lnTo>
                    <a:pt x="1318390" y="253888"/>
                  </a:lnTo>
                  <a:lnTo>
                    <a:pt x="1347015" y="288131"/>
                  </a:lnTo>
                  <a:lnTo>
                    <a:pt x="1373615" y="324050"/>
                  </a:lnTo>
                  <a:lnTo>
                    <a:pt x="1398100" y="361556"/>
                  </a:lnTo>
                  <a:lnTo>
                    <a:pt x="1420383" y="400560"/>
                  </a:lnTo>
                  <a:lnTo>
                    <a:pt x="1440375" y="440974"/>
                  </a:lnTo>
                  <a:lnTo>
                    <a:pt x="1457988" y="482709"/>
                  </a:lnTo>
                  <a:lnTo>
                    <a:pt x="1473133" y="525677"/>
                  </a:lnTo>
                  <a:lnTo>
                    <a:pt x="1485723" y="569789"/>
                  </a:lnTo>
                  <a:lnTo>
                    <a:pt x="1495669" y="614956"/>
                  </a:lnTo>
                  <a:lnTo>
                    <a:pt x="1502883" y="661089"/>
                  </a:lnTo>
                  <a:lnTo>
                    <a:pt x="1507276" y="708102"/>
                  </a:lnTo>
                  <a:lnTo>
                    <a:pt x="1508759" y="755904"/>
                  </a:lnTo>
                  <a:lnTo>
                    <a:pt x="1507276" y="803705"/>
                  </a:lnTo>
                  <a:lnTo>
                    <a:pt x="1502883" y="850718"/>
                  </a:lnTo>
                  <a:lnTo>
                    <a:pt x="1495669" y="896851"/>
                  </a:lnTo>
                  <a:lnTo>
                    <a:pt x="1485723" y="942018"/>
                  </a:lnTo>
                  <a:lnTo>
                    <a:pt x="1473133" y="986130"/>
                  </a:lnTo>
                  <a:lnTo>
                    <a:pt x="1457988" y="1029098"/>
                  </a:lnTo>
                  <a:lnTo>
                    <a:pt x="1440375" y="1070833"/>
                  </a:lnTo>
                  <a:lnTo>
                    <a:pt x="1420383" y="1111247"/>
                  </a:lnTo>
                  <a:lnTo>
                    <a:pt x="1398100" y="1150251"/>
                  </a:lnTo>
                  <a:lnTo>
                    <a:pt x="1373615" y="1187757"/>
                  </a:lnTo>
                  <a:lnTo>
                    <a:pt x="1347015" y="1223676"/>
                  </a:lnTo>
                  <a:lnTo>
                    <a:pt x="1318390" y="1257919"/>
                  </a:lnTo>
                  <a:lnTo>
                    <a:pt x="1287827" y="1290399"/>
                  </a:lnTo>
                  <a:lnTo>
                    <a:pt x="1255415" y="1321026"/>
                  </a:lnTo>
                  <a:lnTo>
                    <a:pt x="1221242" y="1349712"/>
                  </a:lnTo>
                  <a:lnTo>
                    <a:pt x="1185397" y="1376368"/>
                  </a:lnTo>
                  <a:lnTo>
                    <a:pt x="1147967" y="1400906"/>
                  </a:lnTo>
                  <a:lnTo>
                    <a:pt x="1109041" y="1423237"/>
                  </a:lnTo>
                  <a:lnTo>
                    <a:pt x="1068708" y="1443272"/>
                  </a:lnTo>
                  <a:lnTo>
                    <a:pt x="1027055" y="1460923"/>
                  </a:lnTo>
                  <a:lnTo>
                    <a:pt x="984172" y="1476102"/>
                  </a:lnTo>
                  <a:lnTo>
                    <a:pt x="940146" y="1488720"/>
                  </a:lnTo>
                  <a:lnTo>
                    <a:pt x="895065" y="1498688"/>
                  </a:lnTo>
                  <a:lnTo>
                    <a:pt x="849018" y="1505918"/>
                  </a:lnTo>
                  <a:lnTo>
                    <a:pt x="802093" y="1510320"/>
                  </a:lnTo>
                  <a:lnTo>
                    <a:pt x="754379" y="1511808"/>
                  </a:lnTo>
                  <a:lnTo>
                    <a:pt x="706666" y="1510320"/>
                  </a:lnTo>
                  <a:lnTo>
                    <a:pt x="659741" y="1505918"/>
                  </a:lnTo>
                  <a:lnTo>
                    <a:pt x="613694" y="1498688"/>
                  </a:lnTo>
                  <a:lnTo>
                    <a:pt x="568613" y="1488720"/>
                  </a:lnTo>
                  <a:lnTo>
                    <a:pt x="524587" y="1476102"/>
                  </a:lnTo>
                  <a:lnTo>
                    <a:pt x="481704" y="1460923"/>
                  </a:lnTo>
                  <a:lnTo>
                    <a:pt x="440051" y="1443272"/>
                  </a:lnTo>
                  <a:lnTo>
                    <a:pt x="399718" y="1423237"/>
                  </a:lnTo>
                  <a:lnTo>
                    <a:pt x="360792" y="1400906"/>
                  </a:lnTo>
                  <a:lnTo>
                    <a:pt x="323362" y="1376368"/>
                  </a:lnTo>
                  <a:lnTo>
                    <a:pt x="287517" y="1349712"/>
                  </a:lnTo>
                  <a:lnTo>
                    <a:pt x="253344" y="1321026"/>
                  </a:lnTo>
                  <a:lnTo>
                    <a:pt x="220932" y="1290399"/>
                  </a:lnTo>
                  <a:lnTo>
                    <a:pt x="190369" y="1257919"/>
                  </a:lnTo>
                  <a:lnTo>
                    <a:pt x="161744" y="1223676"/>
                  </a:lnTo>
                  <a:lnTo>
                    <a:pt x="135144" y="1187757"/>
                  </a:lnTo>
                  <a:lnTo>
                    <a:pt x="110659" y="1150251"/>
                  </a:lnTo>
                  <a:lnTo>
                    <a:pt x="88376" y="1111247"/>
                  </a:lnTo>
                  <a:lnTo>
                    <a:pt x="68384" y="1070833"/>
                  </a:lnTo>
                  <a:lnTo>
                    <a:pt x="50771" y="1029098"/>
                  </a:lnTo>
                  <a:lnTo>
                    <a:pt x="35626" y="986130"/>
                  </a:lnTo>
                  <a:lnTo>
                    <a:pt x="23036" y="942018"/>
                  </a:lnTo>
                  <a:lnTo>
                    <a:pt x="13090" y="896851"/>
                  </a:lnTo>
                  <a:lnTo>
                    <a:pt x="5876" y="850718"/>
                  </a:lnTo>
                  <a:lnTo>
                    <a:pt x="1483" y="803705"/>
                  </a:lnTo>
                  <a:lnTo>
                    <a:pt x="0" y="755904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2959" y="4483608"/>
              <a:ext cx="984503" cy="98450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278369" y="3042361"/>
            <a:ext cx="2038985" cy="118046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530225">
              <a:lnSpc>
                <a:spcPts val="4540"/>
              </a:lnSpc>
              <a:spcBef>
                <a:spcPts val="210"/>
              </a:spcBef>
            </a:pPr>
            <a:r>
              <a:rPr sz="3800" spc="-20" dirty="0">
                <a:solidFill>
                  <a:srgbClr val="FFFFFF"/>
                </a:solidFill>
                <a:latin typeface="Segoe UI"/>
                <a:cs typeface="Segoe UI"/>
              </a:rPr>
              <a:t>Cost </a:t>
            </a:r>
            <a:r>
              <a:rPr sz="3800" spc="-10" dirty="0">
                <a:solidFill>
                  <a:srgbClr val="FFFFFF"/>
                </a:solidFill>
                <a:latin typeface="Segoe UI"/>
                <a:cs typeface="Segoe UI"/>
              </a:rPr>
              <a:t>estimates</a:t>
            </a:r>
            <a:endParaRPr sz="3800">
              <a:latin typeface="Segoe UI"/>
              <a:cs typeface="Segoe U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17" name="object 17"/>
          <p:cNvSpPr txBox="1"/>
          <p:nvPr/>
        </p:nvSpPr>
        <p:spPr>
          <a:xfrm>
            <a:off x="1946529" y="1847545"/>
            <a:ext cx="153035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Segoe UI"/>
                <a:cs typeface="Segoe UI"/>
              </a:rPr>
              <a:t>Cost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required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complete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work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41067" y="4453889"/>
            <a:ext cx="2258695" cy="8782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65"/>
              </a:spcBef>
            </a:pPr>
            <a:r>
              <a:rPr sz="2000" spc="-10" dirty="0">
                <a:latin typeface="Segoe UI"/>
                <a:cs typeface="Segoe UI"/>
              </a:rPr>
              <a:t>Contingency </a:t>
            </a:r>
            <a:r>
              <a:rPr sz="2000" dirty="0">
                <a:latin typeface="Segoe UI"/>
                <a:cs typeface="Segoe UI"/>
              </a:rPr>
              <a:t>amounts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account </a:t>
            </a:r>
            <a:r>
              <a:rPr sz="2000" dirty="0">
                <a:latin typeface="Segoe UI"/>
                <a:cs typeface="Segoe UI"/>
              </a:rPr>
              <a:t>for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identified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risks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Output:</a:t>
            </a:r>
            <a:r>
              <a:rPr spc="-75" dirty="0"/>
              <a:t> </a:t>
            </a:r>
            <a:r>
              <a:rPr dirty="0"/>
              <a:t>Cost</a:t>
            </a:r>
            <a:r>
              <a:rPr spc="-25" dirty="0"/>
              <a:t> </a:t>
            </a:r>
            <a:r>
              <a:rPr dirty="0"/>
              <a:t>estimates</a:t>
            </a:r>
            <a:r>
              <a:rPr spc="-25" dirty="0"/>
              <a:t> </a:t>
            </a:r>
            <a:r>
              <a:rPr spc="-10" dirty="0"/>
              <a:t>(cont)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5897067"/>
            <a:ext cx="68560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05"/>
              </a:spcBef>
              <a:buClr>
                <a:srgbClr val="0D69AE"/>
              </a:buClr>
              <a:buSzPct val="118750"/>
              <a:buFont typeface="Wingdings"/>
              <a:buChar char=""/>
              <a:tabLst>
                <a:tab pos="585470" algn="l"/>
                <a:tab pos="586105" algn="l"/>
              </a:tabLst>
            </a:pPr>
            <a:r>
              <a:rPr sz="1600" dirty="0">
                <a:latin typeface="Segoe UI"/>
                <a:cs typeface="Segoe UI"/>
              </a:rPr>
              <a:t>Refer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link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u="sng" spc="-10" dirty="0">
                <a:solidFill>
                  <a:srgbClr val="22A0FF"/>
                </a:solidFill>
                <a:uFill>
                  <a:solidFill>
                    <a:srgbClr val="22A0FF"/>
                  </a:solidFill>
                </a:uFill>
                <a:latin typeface="Segoe UI"/>
                <a:cs typeface="Segoe UI"/>
                <a:hlinkClick r:id="rId2"/>
              </a:rPr>
              <a:t>https://qms.fsoft.com.vn/#/upload-document/809/809/view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6127" y="1027175"/>
            <a:ext cx="8473440" cy="4800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4048125" cy="6815455"/>
            <a:chOff x="0" y="0"/>
            <a:chExt cx="4048125" cy="68154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95600"/>
              <a:ext cx="4038600" cy="39197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4038600" cy="4020820"/>
            </a:xfrm>
            <a:custGeom>
              <a:avLst/>
              <a:gdLst/>
              <a:ahLst/>
              <a:cxnLst/>
              <a:rect l="l" t="t" r="r" b="b"/>
              <a:pathLst>
                <a:path w="4038600" h="4020820">
                  <a:moveTo>
                    <a:pt x="4038600" y="0"/>
                  </a:moveTo>
                  <a:lnTo>
                    <a:pt x="0" y="0"/>
                  </a:lnTo>
                  <a:lnTo>
                    <a:pt x="0" y="3175127"/>
                  </a:lnTo>
                  <a:lnTo>
                    <a:pt x="4038600" y="4020312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151" y="6095"/>
              <a:ext cx="3593592" cy="52395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513579"/>
              <a:ext cx="670598" cy="1073886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10" name="object 10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18768" y="710006"/>
            <a:ext cx="211010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sz="4400" spc="-60" dirty="0">
                <a:solidFill>
                  <a:srgbClr val="FFFFFF"/>
                </a:solidFill>
              </a:rPr>
              <a:t>Table</a:t>
            </a:r>
            <a:r>
              <a:rPr sz="4400" spc="-225" dirty="0">
                <a:solidFill>
                  <a:srgbClr val="FFFFFF"/>
                </a:solidFill>
              </a:rPr>
              <a:t> </a:t>
            </a:r>
            <a:r>
              <a:rPr sz="4400" spc="-25" dirty="0">
                <a:solidFill>
                  <a:srgbClr val="FFFFFF"/>
                </a:solidFill>
              </a:rPr>
              <a:t>of </a:t>
            </a:r>
            <a:r>
              <a:rPr sz="4400" spc="-10" dirty="0">
                <a:solidFill>
                  <a:srgbClr val="FFFFFF"/>
                </a:solidFill>
              </a:rPr>
              <a:t>content</a:t>
            </a:r>
            <a:endParaRPr sz="4400"/>
          </a:p>
        </p:txBody>
      </p:sp>
      <p:grpSp>
        <p:nvGrpSpPr>
          <p:cNvPr id="20" name="object 20"/>
          <p:cNvGrpSpPr/>
          <p:nvPr/>
        </p:nvGrpSpPr>
        <p:grpSpPr>
          <a:xfrm>
            <a:off x="4645152" y="585216"/>
            <a:ext cx="6623684" cy="497205"/>
            <a:chOff x="4645152" y="585216"/>
            <a:chExt cx="6623684" cy="497205"/>
          </a:xfrm>
        </p:grpSpPr>
        <p:sp>
          <p:nvSpPr>
            <p:cNvPr id="21" name="object 21"/>
            <p:cNvSpPr/>
            <p:nvPr/>
          </p:nvSpPr>
          <p:spPr>
            <a:xfrm>
              <a:off x="4651248" y="591312"/>
              <a:ext cx="6611620" cy="485140"/>
            </a:xfrm>
            <a:custGeom>
              <a:avLst/>
              <a:gdLst/>
              <a:ahLst/>
              <a:cxnLst/>
              <a:rect l="l" t="t" r="r" b="b"/>
              <a:pathLst>
                <a:path w="6611620" h="485140">
                  <a:moveTo>
                    <a:pt x="6530340" y="0"/>
                  </a:moveTo>
                  <a:lnTo>
                    <a:pt x="80772" y="0"/>
                  </a:lnTo>
                  <a:lnTo>
                    <a:pt x="49345" y="6351"/>
                  </a:lnTo>
                  <a:lnTo>
                    <a:pt x="23669" y="23669"/>
                  </a:lnTo>
                  <a:lnTo>
                    <a:pt x="6351" y="49345"/>
                  </a:lnTo>
                  <a:lnTo>
                    <a:pt x="0" y="80772"/>
                  </a:lnTo>
                  <a:lnTo>
                    <a:pt x="0" y="403860"/>
                  </a:lnTo>
                  <a:lnTo>
                    <a:pt x="6351" y="435286"/>
                  </a:lnTo>
                  <a:lnTo>
                    <a:pt x="23669" y="460962"/>
                  </a:lnTo>
                  <a:lnTo>
                    <a:pt x="49345" y="478280"/>
                  </a:lnTo>
                  <a:lnTo>
                    <a:pt x="80772" y="484632"/>
                  </a:lnTo>
                  <a:lnTo>
                    <a:pt x="6530340" y="484632"/>
                  </a:lnTo>
                  <a:lnTo>
                    <a:pt x="6561766" y="478280"/>
                  </a:lnTo>
                  <a:lnTo>
                    <a:pt x="6587442" y="460962"/>
                  </a:lnTo>
                  <a:lnTo>
                    <a:pt x="6604760" y="435286"/>
                  </a:lnTo>
                  <a:lnTo>
                    <a:pt x="6611111" y="403860"/>
                  </a:lnTo>
                  <a:lnTo>
                    <a:pt x="6611111" y="80772"/>
                  </a:lnTo>
                  <a:lnTo>
                    <a:pt x="6604760" y="49345"/>
                  </a:lnTo>
                  <a:lnTo>
                    <a:pt x="6587442" y="23669"/>
                  </a:lnTo>
                  <a:lnTo>
                    <a:pt x="6561766" y="6351"/>
                  </a:lnTo>
                  <a:lnTo>
                    <a:pt x="6530340" y="0"/>
                  </a:lnTo>
                  <a:close/>
                </a:path>
              </a:pathLst>
            </a:custGeom>
            <a:solidFill>
              <a:srgbClr val="0D69A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51248" y="591312"/>
              <a:ext cx="6611620" cy="485140"/>
            </a:xfrm>
            <a:custGeom>
              <a:avLst/>
              <a:gdLst/>
              <a:ahLst/>
              <a:cxnLst/>
              <a:rect l="l" t="t" r="r" b="b"/>
              <a:pathLst>
                <a:path w="6611620" h="485140">
                  <a:moveTo>
                    <a:pt x="0" y="80772"/>
                  </a:moveTo>
                  <a:lnTo>
                    <a:pt x="6351" y="49345"/>
                  </a:lnTo>
                  <a:lnTo>
                    <a:pt x="23669" y="23669"/>
                  </a:lnTo>
                  <a:lnTo>
                    <a:pt x="49345" y="6351"/>
                  </a:lnTo>
                  <a:lnTo>
                    <a:pt x="80772" y="0"/>
                  </a:lnTo>
                  <a:lnTo>
                    <a:pt x="6530340" y="0"/>
                  </a:lnTo>
                  <a:lnTo>
                    <a:pt x="6561766" y="6351"/>
                  </a:lnTo>
                  <a:lnTo>
                    <a:pt x="6587442" y="23669"/>
                  </a:lnTo>
                  <a:lnTo>
                    <a:pt x="6604760" y="49345"/>
                  </a:lnTo>
                  <a:lnTo>
                    <a:pt x="6611111" y="80772"/>
                  </a:lnTo>
                  <a:lnTo>
                    <a:pt x="6611111" y="403860"/>
                  </a:lnTo>
                  <a:lnTo>
                    <a:pt x="6604760" y="435286"/>
                  </a:lnTo>
                  <a:lnTo>
                    <a:pt x="6587442" y="460962"/>
                  </a:lnTo>
                  <a:lnTo>
                    <a:pt x="6561766" y="478280"/>
                  </a:lnTo>
                  <a:lnTo>
                    <a:pt x="6530340" y="484632"/>
                  </a:lnTo>
                  <a:lnTo>
                    <a:pt x="80772" y="484632"/>
                  </a:lnTo>
                  <a:lnTo>
                    <a:pt x="49345" y="478280"/>
                  </a:lnTo>
                  <a:lnTo>
                    <a:pt x="23669" y="460962"/>
                  </a:lnTo>
                  <a:lnTo>
                    <a:pt x="6351" y="435286"/>
                  </a:lnTo>
                  <a:lnTo>
                    <a:pt x="0" y="403860"/>
                  </a:lnTo>
                  <a:lnTo>
                    <a:pt x="0" y="80772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732782" y="671576"/>
            <a:ext cx="3842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Why</a:t>
            </a:r>
            <a:r>
              <a:rPr sz="18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Do</a:t>
            </a:r>
            <a:r>
              <a:rPr sz="18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We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Need</a:t>
            </a:r>
            <a:r>
              <a:rPr sz="18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Cost</a:t>
            </a:r>
            <a:r>
              <a:rPr sz="18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Management?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645152" y="1591055"/>
            <a:ext cx="6623684" cy="475615"/>
            <a:chOff x="4645152" y="1591055"/>
            <a:chExt cx="6623684" cy="475615"/>
          </a:xfrm>
        </p:grpSpPr>
        <p:sp>
          <p:nvSpPr>
            <p:cNvPr id="25" name="object 25"/>
            <p:cNvSpPr/>
            <p:nvPr/>
          </p:nvSpPr>
          <p:spPr>
            <a:xfrm>
              <a:off x="4651248" y="1597151"/>
              <a:ext cx="6611620" cy="463550"/>
            </a:xfrm>
            <a:custGeom>
              <a:avLst/>
              <a:gdLst/>
              <a:ahLst/>
              <a:cxnLst/>
              <a:rect l="l" t="t" r="r" b="b"/>
              <a:pathLst>
                <a:path w="6611620" h="463550">
                  <a:moveTo>
                    <a:pt x="6533896" y="0"/>
                  </a:moveTo>
                  <a:lnTo>
                    <a:pt x="77215" y="0"/>
                  </a:lnTo>
                  <a:lnTo>
                    <a:pt x="47148" y="6064"/>
                  </a:lnTo>
                  <a:lnTo>
                    <a:pt x="22606" y="22605"/>
                  </a:lnTo>
                  <a:lnTo>
                    <a:pt x="6064" y="47148"/>
                  </a:lnTo>
                  <a:lnTo>
                    <a:pt x="0" y="77215"/>
                  </a:lnTo>
                  <a:lnTo>
                    <a:pt x="0" y="386080"/>
                  </a:lnTo>
                  <a:lnTo>
                    <a:pt x="6064" y="416147"/>
                  </a:lnTo>
                  <a:lnTo>
                    <a:pt x="22605" y="440689"/>
                  </a:lnTo>
                  <a:lnTo>
                    <a:pt x="47148" y="457231"/>
                  </a:lnTo>
                  <a:lnTo>
                    <a:pt x="77215" y="463296"/>
                  </a:lnTo>
                  <a:lnTo>
                    <a:pt x="6533896" y="463296"/>
                  </a:lnTo>
                  <a:lnTo>
                    <a:pt x="6563963" y="457231"/>
                  </a:lnTo>
                  <a:lnTo>
                    <a:pt x="6588506" y="440690"/>
                  </a:lnTo>
                  <a:lnTo>
                    <a:pt x="6605047" y="416147"/>
                  </a:lnTo>
                  <a:lnTo>
                    <a:pt x="6611111" y="386080"/>
                  </a:lnTo>
                  <a:lnTo>
                    <a:pt x="6611111" y="77215"/>
                  </a:lnTo>
                  <a:lnTo>
                    <a:pt x="6605047" y="47148"/>
                  </a:lnTo>
                  <a:lnTo>
                    <a:pt x="6588506" y="22606"/>
                  </a:lnTo>
                  <a:lnTo>
                    <a:pt x="6563963" y="6064"/>
                  </a:lnTo>
                  <a:lnTo>
                    <a:pt x="6533896" y="0"/>
                  </a:lnTo>
                  <a:close/>
                </a:path>
              </a:pathLst>
            </a:custGeom>
            <a:solidFill>
              <a:srgbClr val="0D69AE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51248" y="1597151"/>
              <a:ext cx="6611620" cy="463550"/>
            </a:xfrm>
            <a:custGeom>
              <a:avLst/>
              <a:gdLst/>
              <a:ahLst/>
              <a:cxnLst/>
              <a:rect l="l" t="t" r="r" b="b"/>
              <a:pathLst>
                <a:path w="6611620" h="463550">
                  <a:moveTo>
                    <a:pt x="0" y="77215"/>
                  </a:moveTo>
                  <a:lnTo>
                    <a:pt x="6064" y="47148"/>
                  </a:lnTo>
                  <a:lnTo>
                    <a:pt x="22606" y="22605"/>
                  </a:lnTo>
                  <a:lnTo>
                    <a:pt x="47148" y="6064"/>
                  </a:lnTo>
                  <a:lnTo>
                    <a:pt x="77215" y="0"/>
                  </a:lnTo>
                  <a:lnTo>
                    <a:pt x="6533896" y="0"/>
                  </a:lnTo>
                  <a:lnTo>
                    <a:pt x="6563963" y="6064"/>
                  </a:lnTo>
                  <a:lnTo>
                    <a:pt x="6588506" y="22606"/>
                  </a:lnTo>
                  <a:lnTo>
                    <a:pt x="6605047" y="47148"/>
                  </a:lnTo>
                  <a:lnTo>
                    <a:pt x="6611111" y="77215"/>
                  </a:lnTo>
                  <a:lnTo>
                    <a:pt x="6611111" y="386080"/>
                  </a:lnTo>
                  <a:lnTo>
                    <a:pt x="6605047" y="416147"/>
                  </a:lnTo>
                  <a:lnTo>
                    <a:pt x="6588506" y="440690"/>
                  </a:lnTo>
                  <a:lnTo>
                    <a:pt x="6563963" y="457231"/>
                  </a:lnTo>
                  <a:lnTo>
                    <a:pt x="6533896" y="463296"/>
                  </a:lnTo>
                  <a:lnTo>
                    <a:pt x="77215" y="463296"/>
                  </a:lnTo>
                  <a:lnTo>
                    <a:pt x="47148" y="457231"/>
                  </a:lnTo>
                  <a:lnTo>
                    <a:pt x="22605" y="440689"/>
                  </a:lnTo>
                  <a:lnTo>
                    <a:pt x="6064" y="416147"/>
                  </a:lnTo>
                  <a:lnTo>
                    <a:pt x="0" y="386080"/>
                  </a:lnTo>
                  <a:lnTo>
                    <a:pt x="0" y="7721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645152" y="2353055"/>
            <a:ext cx="6623684" cy="475615"/>
            <a:chOff x="4645152" y="2353055"/>
            <a:chExt cx="6623684" cy="475615"/>
          </a:xfrm>
        </p:grpSpPr>
        <p:sp>
          <p:nvSpPr>
            <p:cNvPr id="28" name="object 28"/>
            <p:cNvSpPr/>
            <p:nvPr/>
          </p:nvSpPr>
          <p:spPr>
            <a:xfrm>
              <a:off x="4651248" y="2359151"/>
              <a:ext cx="6611620" cy="463550"/>
            </a:xfrm>
            <a:custGeom>
              <a:avLst/>
              <a:gdLst/>
              <a:ahLst/>
              <a:cxnLst/>
              <a:rect l="l" t="t" r="r" b="b"/>
              <a:pathLst>
                <a:path w="6611620" h="463550">
                  <a:moveTo>
                    <a:pt x="6533896" y="0"/>
                  </a:moveTo>
                  <a:lnTo>
                    <a:pt x="77215" y="0"/>
                  </a:lnTo>
                  <a:lnTo>
                    <a:pt x="47148" y="6064"/>
                  </a:lnTo>
                  <a:lnTo>
                    <a:pt x="22606" y="22605"/>
                  </a:lnTo>
                  <a:lnTo>
                    <a:pt x="6064" y="47148"/>
                  </a:lnTo>
                  <a:lnTo>
                    <a:pt x="0" y="77215"/>
                  </a:lnTo>
                  <a:lnTo>
                    <a:pt x="0" y="386080"/>
                  </a:lnTo>
                  <a:lnTo>
                    <a:pt x="6064" y="416147"/>
                  </a:lnTo>
                  <a:lnTo>
                    <a:pt x="22605" y="440689"/>
                  </a:lnTo>
                  <a:lnTo>
                    <a:pt x="47148" y="457231"/>
                  </a:lnTo>
                  <a:lnTo>
                    <a:pt x="77215" y="463296"/>
                  </a:lnTo>
                  <a:lnTo>
                    <a:pt x="6533896" y="463296"/>
                  </a:lnTo>
                  <a:lnTo>
                    <a:pt x="6563963" y="457231"/>
                  </a:lnTo>
                  <a:lnTo>
                    <a:pt x="6588506" y="440690"/>
                  </a:lnTo>
                  <a:lnTo>
                    <a:pt x="6605047" y="416147"/>
                  </a:lnTo>
                  <a:lnTo>
                    <a:pt x="6611111" y="386080"/>
                  </a:lnTo>
                  <a:lnTo>
                    <a:pt x="6611111" y="77215"/>
                  </a:lnTo>
                  <a:lnTo>
                    <a:pt x="6605047" y="47148"/>
                  </a:lnTo>
                  <a:lnTo>
                    <a:pt x="6588506" y="22606"/>
                  </a:lnTo>
                  <a:lnTo>
                    <a:pt x="6563963" y="6064"/>
                  </a:lnTo>
                  <a:lnTo>
                    <a:pt x="6533896" y="0"/>
                  </a:lnTo>
                  <a:close/>
                </a:path>
              </a:pathLst>
            </a:custGeom>
            <a:solidFill>
              <a:srgbClr val="0D69AE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51248" y="2359151"/>
              <a:ext cx="6611620" cy="463550"/>
            </a:xfrm>
            <a:custGeom>
              <a:avLst/>
              <a:gdLst/>
              <a:ahLst/>
              <a:cxnLst/>
              <a:rect l="l" t="t" r="r" b="b"/>
              <a:pathLst>
                <a:path w="6611620" h="463550">
                  <a:moveTo>
                    <a:pt x="0" y="77215"/>
                  </a:moveTo>
                  <a:lnTo>
                    <a:pt x="6064" y="47148"/>
                  </a:lnTo>
                  <a:lnTo>
                    <a:pt x="22606" y="22605"/>
                  </a:lnTo>
                  <a:lnTo>
                    <a:pt x="47148" y="6064"/>
                  </a:lnTo>
                  <a:lnTo>
                    <a:pt x="77215" y="0"/>
                  </a:lnTo>
                  <a:lnTo>
                    <a:pt x="6533896" y="0"/>
                  </a:lnTo>
                  <a:lnTo>
                    <a:pt x="6563963" y="6064"/>
                  </a:lnTo>
                  <a:lnTo>
                    <a:pt x="6588506" y="22606"/>
                  </a:lnTo>
                  <a:lnTo>
                    <a:pt x="6605047" y="47148"/>
                  </a:lnTo>
                  <a:lnTo>
                    <a:pt x="6611111" y="77215"/>
                  </a:lnTo>
                  <a:lnTo>
                    <a:pt x="6611111" y="386080"/>
                  </a:lnTo>
                  <a:lnTo>
                    <a:pt x="6605047" y="416147"/>
                  </a:lnTo>
                  <a:lnTo>
                    <a:pt x="6588506" y="440690"/>
                  </a:lnTo>
                  <a:lnTo>
                    <a:pt x="6563963" y="457231"/>
                  </a:lnTo>
                  <a:lnTo>
                    <a:pt x="6533896" y="463296"/>
                  </a:lnTo>
                  <a:lnTo>
                    <a:pt x="77215" y="463296"/>
                  </a:lnTo>
                  <a:lnTo>
                    <a:pt x="47148" y="457231"/>
                  </a:lnTo>
                  <a:lnTo>
                    <a:pt x="22605" y="440689"/>
                  </a:lnTo>
                  <a:lnTo>
                    <a:pt x="6064" y="416147"/>
                  </a:lnTo>
                  <a:lnTo>
                    <a:pt x="0" y="386080"/>
                  </a:lnTo>
                  <a:lnTo>
                    <a:pt x="0" y="7721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4645152" y="3858767"/>
            <a:ext cx="6623684" cy="990600"/>
            <a:chOff x="4645152" y="3858767"/>
            <a:chExt cx="6623684" cy="990600"/>
          </a:xfrm>
        </p:grpSpPr>
        <p:sp>
          <p:nvSpPr>
            <p:cNvPr id="31" name="object 31"/>
            <p:cNvSpPr/>
            <p:nvPr/>
          </p:nvSpPr>
          <p:spPr>
            <a:xfrm>
              <a:off x="4651248" y="3864863"/>
              <a:ext cx="6611620" cy="463550"/>
            </a:xfrm>
            <a:custGeom>
              <a:avLst/>
              <a:gdLst/>
              <a:ahLst/>
              <a:cxnLst/>
              <a:rect l="l" t="t" r="r" b="b"/>
              <a:pathLst>
                <a:path w="6611620" h="463550">
                  <a:moveTo>
                    <a:pt x="6533896" y="0"/>
                  </a:moveTo>
                  <a:lnTo>
                    <a:pt x="77215" y="0"/>
                  </a:lnTo>
                  <a:lnTo>
                    <a:pt x="47148" y="6064"/>
                  </a:lnTo>
                  <a:lnTo>
                    <a:pt x="22606" y="22606"/>
                  </a:lnTo>
                  <a:lnTo>
                    <a:pt x="6064" y="47148"/>
                  </a:lnTo>
                  <a:lnTo>
                    <a:pt x="0" y="77216"/>
                  </a:lnTo>
                  <a:lnTo>
                    <a:pt x="0" y="386080"/>
                  </a:lnTo>
                  <a:lnTo>
                    <a:pt x="6064" y="416147"/>
                  </a:lnTo>
                  <a:lnTo>
                    <a:pt x="22605" y="440690"/>
                  </a:lnTo>
                  <a:lnTo>
                    <a:pt x="47148" y="457231"/>
                  </a:lnTo>
                  <a:lnTo>
                    <a:pt x="77215" y="463296"/>
                  </a:lnTo>
                  <a:lnTo>
                    <a:pt x="6533896" y="463296"/>
                  </a:lnTo>
                  <a:lnTo>
                    <a:pt x="6563963" y="457231"/>
                  </a:lnTo>
                  <a:lnTo>
                    <a:pt x="6588506" y="440690"/>
                  </a:lnTo>
                  <a:lnTo>
                    <a:pt x="6605047" y="416147"/>
                  </a:lnTo>
                  <a:lnTo>
                    <a:pt x="6611111" y="386080"/>
                  </a:lnTo>
                  <a:lnTo>
                    <a:pt x="6611111" y="77216"/>
                  </a:lnTo>
                  <a:lnTo>
                    <a:pt x="6605047" y="47148"/>
                  </a:lnTo>
                  <a:lnTo>
                    <a:pt x="6588506" y="22606"/>
                  </a:lnTo>
                  <a:lnTo>
                    <a:pt x="6563963" y="6064"/>
                  </a:lnTo>
                  <a:lnTo>
                    <a:pt x="6533896" y="0"/>
                  </a:lnTo>
                  <a:close/>
                </a:path>
              </a:pathLst>
            </a:custGeom>
            <a:solidFill>
              <a:srgbClr val="0D69A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51248" y="3864863"/>
              <a:ext cx="6611620" cy="463550"/>
            </a:xfrm>
            <a:custGeom>
              <a:avLst/>
              <a:gdLst/>
              <a:ahLst/>
              <a:cxnLst/>
              <a:rect l="l" t="t" r="r" b="b"/>
              <a:pathLst>
                <a:path w="6611620" h="463550">
                  <a:moveTo>
                    <a:pt x="0" y="77216"/>
                  </a:moveTo>
                  <a:lnTo>
                    <a:pt x="6064" y="47148"/>
                  </a:lnTo>
                  <a:lnTo>
                    <a:pt x="22606" y="22606"/>
                  </a:lnTo>
                  <a:lnTo>
                    <a:pt x="47148" y="6064"/>
                  </a:lnTo>
                  <a:lnTo>
                    <a:pt x="77215" y="0"/>
                  </a:lnTo>
                  <a:lnTo>
                    <a:pt x="6533896" y="0"/>
                  </a:lnTo>
                  <a:lnTo>
                    <a:pt x="6563963" y="6064"/>
                  </a:lnTo>
                  <a:lnTo>
                    <a:pt x="6588506" y="22606"/>
                  </a:lnTo>
                  <a:lnTo>
                    <a:pt x="6605047" y="47148"/>
                  </a:lnTo>
                  <a:lnTo>
                    <a:pt x="6611111" y="77216"/>
                  </a:lnTo>
                  <a:lnTo>
                    <a:pt x="6611111" y="386080"/>
                  </a:lnTo>
                  <a:lnTo>
                    <a:pt x="6605047" y="416147"/>
                  </a:lnTo>
                  <a:lnTo>
                    <a:pt x="6588506" y="440690"/>
                  </a:lnTo>
                  <a:lnTo>
                    <a:pt x="6563963" y="457231"/>
                  </a:lnTo>
                  <a:lnTo>
                    <a:pt x="6533896" y="463296"/>
                  </a:lnTo>
                  <a:lnTo>
                    <a:pt x="77215" y="463296"/>
                  </a:lnTo>
                  <a:lnTo>
                    <a:pt x="47148" y="457231"/>
                  </a:lnTo>
                  <a:lnTo>
                    <a:pt x="22605" y="440690"/>
                  </a:lnTo>
                  <a:lnTo>
                    <a:pt x="6064" y="416147"/>
                  </a:lnTo>
                  <a:lnTo>
                    <a:pt x="0" y="386080"/>
                  </a:lnTo>
                  <a:lnTo>
                    <a:pt x="0" y="7721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51248" y="4379975"/>
              <a:ext cx="6611620" cy="463550"/>
            </a:xfrm>
            <a:custGeom>
              <a:avLst/>
              <a:gdLst/>
              <a:ahLst/>
              <a:cxnLst/>
              <a:rect l="l" t="t" r="r" b="b"/>
              <a:pathLst>
                <a:path w="6611620" h="463550">
                  <a:moveTo>
                    <a:pt x="6533896" y="0"/>
                  </a:moveTo>
                  <a:lnTo>
                    <a:pt x="77215" y="0"/>
                  </a:lnTo>
                  <a:lnTo>
                    <a:pt x="47148" y="6064"/>
                  </a:lnTo>
                  <a:lnTo>
                    <a:pt x="22606" y="22606"/>
                  </a:lnTo>
                  <a:lnTo>
                    <a:pt x="6064" y="47148"/>
                  </a:lnTo>
                  <a:lnTo>
                    <a:pt x="0" y="77216"/>
                  </a:lnTo>
                  <a:lnTo>
                    <a:pt x="0" y="386080"/>
                  </a:lnTo>
                  <a:lnTo>
                    <a:pt x="6064" y="416147"/>
                  </a:lnTo>
                  <a:lnTo>
                    <a:pt x="22605" y="440690"/>
                  </a:lnTo>
                  <a:lnTo>
                    <a:pt x="47148" y="457231"/>
                  </a:lnTo>
                  <a:lnTo>
                    <a:pt x="77215" y="463296"/>
                  </a:lnTo>
                  <a:lnTo>
                    <a:pt x="6533896" y="463296"/>
                  </a:lnTo>
                  <a:lnTo>
                    <a:pt x="6563963" y="457231"/>
                  </a:lnTo>
                  <a:lnTo>
                    <a:pt x="6588506" y="440690"/>
                  </a:lnTo>
                  <a:lnTo>
                    <a:pt x="6605047" y="416147"/>
                  </a:lnTo>
                  <a:lnTo>
                    <a:pt x="6611111" y="386080"/>
                  </a:lnTo>
                  <a:lnTo>
                    <a:pt x="6611111" y="77216"/>
                  </a:lnTo>
                  <a:lnTo>
                    <a:pt x="6605047" y="47148"/>
                  </a:lnTo>
                  <a:lnTo>
                    <a:pt x="6588506" y="22606"/>
                  </a:lnTo>
                  <a:lnTo>
                    <a:pt x="6563963" y="6064"/>
                  </a:lnTo>
                  <a:lnTo>
                    <a:pt x="6533896" y="0"/>
                  </a:lnTo>
                  <a:close/>
                </a:path>
              </a:pathLst>
            </a:custGeom>
            <a:solidFill>
              <a:srgbClr val="0D69AE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651248" y="4379975"/>
              <a:ext cx="6611620" cy="463550"/>
            </a:xfrm>
            <a:custGeom>
              <a:avLst/>
              <a:gdLst/>
              <a:ahLst/>
              <a:cxnLst/>
              <a:rect l="l" t="t" r="r" b="b"/>
              <a:pathLst>
                <a:path w="6611620" h="463550">
                  <a:moveTo>
                    <a:pt x="0" y="77216"/>
                  </a:moveTo>
                  <a:lnTo>
                    <a:pt x="6064" y="47148"/>
                  </a:lnTo>
                  <a:lnTo>
                    <a:pt x="22606" y="22606"/>
                  </a:lnTo>
                  <a:lnTo>
                    <a:pt x="47148" y="6064"/>
                  </a:lnTo>
                  <a:lnTo>
                    <a:pt x="77215" y="0"/>
                  </a:lnTo>
                  <a:lnTo>
                    <a:pt x="6533896" y="0"/>
                  </a:lnTo>
                  <a:lnTo>
                    <a:pt x="6563963" y="6064"/>
                  </a:lnTo>
                  <a:lnTo>
                    <a:pt x="6588506" y="22606"/>
                  </a:lnTo>
                  <a:lnTo>
                    <a:pt x="6605047" y="47148"/>
                  </a:lnTo>
                  <a:lnTo>
                    <a:pt x="6611111" y="77216"/>
                  </a:lnTo>
                  <a:lnTo>
                    <a:pt x="6611111" y="386080"/>
                  </a:lnTo>
                  <a:lnTo>
                    <a:pt x="6605047" y="416147"/>
                  </a:lnTo>
                  <a:lnTo>
                    <a:pt x="6588506" y="440690"/>
                  </a:lnTo>
                  <a:lnTo>
                    <a:pt x="6563963" y="457231"/>
                  </a:lnTo>
                  <a:lnTo>
                    <a:pt x="6533896" y="463296"/>
                  </a:lnTo>
                  <a:lnTo>
                    <a:pt x="77215" y="463296"/>
                  </a:lnTo>
                  <a:lnTo>
                    <a:pt x="47148" y="457231"/>
                  </a:lnTo>
                  <a:lnTo>
                    <a:pt x="22605" y="440690"/>
                  </a:lnTo>
                  <a:lnTo>
                    <a:pt x="6064" y="416147"/>
                  </a:lnTo>
                  <a:lnTo>
                    <a:pt x="0" y="386080"/>
                  </a:lnTo>
                  <a:lnTo>
                    <a:pt x="0" y="7721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731765" y="1026719"/>
            <a:ext cx="2793365" cy="372554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7015" indent="-116839">
              <a:lnSpc>
                <a:spcPct val="100000"/>
              </a:lnSpc>
              <a:spcBef>
                <a:spcPts val="484"/>
              </a:spcBef>
              <a:buChar char="•"/>
              <a:tabLst>
                <a:tab pos="247650" algn="l"/>
              </a:tabLst>
            </a:pPr>
            <a:r>
              <a:rPr sz="1400" dirty="0">
                <a:latin typeface="Segoe UI"/>
                <a:cs typeface="Segoe UI"/>
              </a:rPr>
              <a:t>Advantage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of</a:t>
            </a:r>
            <a:r>
              <a:rPr sz="1400" spc="-5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Cost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Management</a:t>
            </a:r>
            <a:endParaRPr sz="1400">
              <a:latin typeface="Segoe UI"/>
              <a:cs typeface="Segoe UI"/>
            </a:endParaRPr>
          </a:p>
          <a:p>
            <a:pPr marL="247015" indent="-116839">
              <a:lnSpc>
                <a:spcPct val="100000"/>
              </a:lnSpc>
              <a:spcBef>
                <a:spcPts val="384"/>
              </a:spcBef>
              <a:buChar char="•"/>
              <a:tabLst>
                <a:tab pos="247650" algn="l"/>
              </a:tabLst>
            </a:pPr>
            <a:r>
              <a:rPr sz="1400" dirty="0">
                <a:latin typeface="Segoe UI"/>
                <a:cs typeface="Segoe UI"/>
              </a:rPr>
              <a:t>Case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study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What Is</a:t>
            </a:r>
            <a:r>
              <a:rPr sz="18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Cost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Management?</a:t>
            </a:r>
            <a:endParaRPr sz="1800">
              <a:latin typeface="Segoe UI"/>
              <a:cs typeface="Segoe UI"/>
            </a:endParaRPr>
          </a:p>
          <a:p>
            <a:pPr marL="247015" indent="-116839">
              <a:lnSpc>
                <a:spcPct val="100000"/>
              </a:lnSpc>
              <a:spcBef>
                <a:spcPts val="940"/>
              </a:spcBef>
              <a:buChar char="•"/>
              <a:tabLst>
                <a:tab pos="247650" algn="l"/>
              </a:tabLst>
            </a:pPr>
            <a:r>
              <a:rPr sz="1400" dirty="0">
                <a:latin typeface="Segoe UI"/>
                <a:cs typeface="Segoe UI"/>
              </a:rPr>
              <a:t>Cost</a:t>
            </a:r>
            <a:r>
              <a:rPr sz="1400" spc="-5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Management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Overview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How</a:t>
            </a:r>
            <a:r>
              <a:rPr sz="18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Do</a:t>
            </a:r>
            <a:r>
              <a:rPr sz="18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We</a:t>
            </a:r>
            <a:r>
              <a:rPr sz="18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Manage 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Cost?</a:t>
            </a:r>
            <a:endParaRPr sz="1800">
              <a:latin typeface="Segoe UI"/>
              <a:cs typeface="Segoe UI"/>
            </a:endParaRPr>
          </a:p>
          <a:p>
            <a:pPr marL="247015" indent="-116839">
              <a:lnSpc>
                <a:spcPct val="100000"/>
              </a:lnSpc>
              <a:spcBef>
                <a:spcPts val="940"/>
              </a:spcBef>
              <a:buChar char="•"/>
              <a:tabLst>
                <a:tab pos="247650" algn="l"/>
              </a:tabLst>
            </a:pPr>
            <a:r>
              <a:rPr sz="1400" dirty="0">
                <a:latin typeface="Segoe UI"/>
                <a:cs typeface="Segoe UI"/>
              </a:rPr>
              <a:t>Plan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Cost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Management</a:t>
            </a:r>
            <a:endParaRPr sz="1400">
              <a:latin typeface="Segoe UI"/>
              <a:cs typeface="Segoe UI"/>
            </a:endParaRPr>
          </a:p>
          <a:p>
            <a:pPr marL="247015" indent="-116839">
              <a:lnSpc>
                <a:spcPct val="100000"/>
              </a:lnSpc>
              <a:spcBef>
                <a:spcPts val="385"/>
              </a:spcBef>
              <a:buChar char="•"/>
              <a:tabLst>
                <a:tab pos="247650" algn="l"/>
              </a:tabLst>
            </a:pPr>
            <a:r>
              <a:rPr sz="1400" dirty="0">
                <a:latin typeface="Segoe UI"/>
                <a:cs typeface="Segoe UI"/>
              </a:rPr>
              <a:t>Estimate</a:t>
            </a:r>
            <a:r>
              <a:rPr sz="1400" spc="-70" dirty="0">
                <a:latin typeface="Segoe UI"/>
                <a:cs typeface="Segoe UI"/>
              </a:rPr>
              <a:t> </a:t>
            </a:r>
            <a:r>
              <a:rPr sz="1400" spc="-20" dirty="0">
                <a:latin typeface="Segoe UI"/>
                <a:cs typeface="Segoe UI"/>
              </a:rPr>
              <a:t>Costs</a:t>
            </a:r>
            <a:endParaRPr sz="1400">
              <a:latin typeface="Segoe UI"/>
              <a:cs typeface="Segoe UI"/>
            </a:endParaRPr>
          </a:p>
          <a:p>
            <a:pPr marL="247015" indent="-116839">
              <a:lnSpc>
                <a:spcPct val="100000"/>
              </a:lnSpc>
              <a:spcBef>
                <a:spcPts val="360"/>
              </a:spcBef>
              <a:buChar char="•"/>
              <a:tabLst>
                <a:tab pos="247650" algn="l"/>
              </a:tabLst>
            </a:pPr>
            <a:r>
              <a:rPr sz="1400" dirty="0">
                <a:latin typeface="Segoe UI"/>
                <a:cs typeface="Segoe UI"/>
              </a:rPr>
              <a:t>Determine</a:t>
            </a:r>
            <a:r>
              <a:rPr sz="1400" spc="-8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Budget</a:t>
            </a:r>
            <a:endParaRPr sz="1400">
              <a:latin typeface="Segoe UI"/>
              <a:cs typeface="Segoe UI"/>
            </a:endParaRPr>
          </a:p>
          <a:p>
            <a:pPr marL="247015" indent="-116839">
              <a:lnSpc>
                <a:spcPct val="100000"/>
              </a:lnSpc>
              <a:spcBef>
                <a:spcPts val="360"/>
              </a:spcBef>
              <a:buChar char="•"/>
              <a:tabLst>
                <a:tab pos="247650" algn="l"/>
              </a:tabLst>
            </a:pPr>
            <a:r>
              <a:rPr sz="1400" dirty="0">
                <a:latin typeface="Segoe UI"/>
                <a:cs typeface="Segoe UI"/>
              </a:rPr>
              <a:t>Control</a:t>
            </a:r>
            <a:r>
              <a:rPr sz="1400" spc="-6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Costs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Cost</a:t>
            </a:r>
            <a:r>
              <a:rPr sz="18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r>
              <a:rPr sz="18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Agile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Summary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5" name="object 5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0" y="1258824"/>
            <a:ext cx="11875135" cy="4328795"/>
            <a:chOff x="0" y="1258824"/>
            <a:chExt cx="11875135" cy="43287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13580"/>
              <a:ext cx="670598" cy="10738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991" y="1258824"/>
              <a:ext cx="11558016" cy="429158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Output:</a:t>
            </a:r>
            <a:r>
              <a:rPr spc="-70" dirty="0"/>
              <a:t> </a:t>
            </a:r>
            <a:r>
              <a:rPr dirty="0"/>
              <a:t>Basis</a:t>
            </a:r>
            <a:r>
              <a:rPr spc="-1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spc="-10" dirty="0"/>
              <a:t>estimates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2816" y="3160776"/>
            <a:ext cx="11619230" cy="2295525"/>
          </a:xfrm>
          <a:custGeom>
            <a:avLst/>
            <a:gdLst/>
            <a:ahLst/>
            <a:cxnLst/>
            <a:rect l="l" t="t" r="r" b="b"/>
            <a:pathLst>
              <a:path w="11619230" h="2295525">
                <a:moveTo>
                  <a:pt x="11005058" y="0"/>
                </a:moveTo>
                <a:lnTo>
                  <a:pt x="11005058" y="573786"/>
                </a:lnTo>
                <a:lnTo>
                  <a:pt x="0" y="573786"/>
                </a:lnTo>
                <a:lnTo>
                  <a:pt x="0" y="1721358"/>
                </a:lnTo>
                <a:lnTo>
                  <a:pt x="11005058" y="1721358"/>
                </a:lnTo>
                <a:lnTo>
                  <a:pt x="11005058" y="2295144"/>
                </a:lnTo>
                <a:lnTo>
                  <a:pt x="11618976" y="1147572"/>
                </a:lnTo>
                <a:lnTo>
                  <a:pt x="11005058" y="0"/>
                </a:lnTo>
                <a:close/>
              </a:path>
            </a:pathLst>
          </a:custGeom>
          <a:solidFill>
            <a:srgbClr val="F9D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Determine</a:t>
            </a:r>
            <a:r>
              <a:rPr spc="-70" dirty="0"/>
              <a:t> </a:t>
            </a:r>
            <a:r>
              <a:rPr spc="-10" dirty="0"/>
              <a:t>Budget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917244" y="1215476"/>
            <a:ext cx="9635490" cy="8178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1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Determine</a:t>
            </a:r>
            <a:r>
              <a:rPr sz="2000" spc="1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Budget</a:t>
            </a:r>
            <a:r>
              <a:rPr sz="20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is</a:t>
            </a:r>
            <a:r>
              <a:rPr sz="2000" spc="-8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process</a:t>
            </a:r>
            <a:r>
              <a:rPr sz="20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aggregating</a:t>
            </a:r>
            <a:r>
              <a:rPr sz="2000" b="1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estimated</a:t>
            </a:r>
            <a:r>
              <a:rPr sz="2000" spc="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costs</a:t>
            </a:r>
            <a:r>
              <a:rPr sz="20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2000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252525"/>
                </a:solidFill>
                <a:latin typeface="Segoe UI"/>
                <a:cs typeface="Segoe UI"/>
              </a:rPr>
              <a:t>individual</a:t>
            </a:r>
            <a:endParaRPr sz="2000">
              <a:latin typeface="Segoe UI"/>
              <a:cs typeface="Segoe UI"/>
            </a:endParaRPr>
          </a:p>
          <a:p>
            <a:pPr marL="356870">
              <a:lnSpc>
                <a:spcPct val="100000"/>
              </a:lnSpc>
              <a:spcBef>
                <a:spcPts val="720"/>
              </a:spcBef>
            </a:pP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activities</a:t>
            </a:r>
            <a:r>
              <a:rPr sz="2000" b="1" spc="-8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or</a:t>
            </a:r>
            <a:r>
              <a:rPr sz="2000" b="1" spc="-7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work</a:t>
            </a:r>
            <a:r>
              <a:rPr sz="2000" b="1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packages</a:t>
            </a:r>
            <a:r>
              <a:rPr sz="2000" b="1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to</a:t>
            </a:r>
            <a:r>
              <a:rPr sz="20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establish</a:t>
            </a:r>
            <a:r>
              <a:rPr sz="2000" spc="-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an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authorized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cost</a:t>
            </a:r>
            <a:r>
              <a:rPr sz="2000" b="1" spc="-8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252525"/>
                </a:solidFill>
                <a:latin typeface="Segoe UI"/>
                <a:cs typeface="Segoe UI"/>
              </a:rPr>
              <a:t>baseline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3103" y="2700527"/>
            <a:ext cx="3066415" cy="2755900"/>
          </a:xfrm>
          <a:prstGeom prst="rect">
            <a:avLst/>
          </a:prstGeom>
          <a:solidFill>
            <a:srgbClr val="F16F22"/>
          </a:solidFill>
        </p:spPr>
        <p:txBody>
          <a:bodyPr vert="horz" wrap="square" lIns="0" tIns="12065" rIns="0" bIns="0" rtlCol="0">
            <a:spAutoFit/>
          </a:bodyPr>
          <a:lstStyle/>
          <a:p>
            <a:pPr marL="344805" indent="-25336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documents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spcBef>
                <a:spcPts val="550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documents</a:t>
            </a:r>
            <a:endParaRPr sz="1800">
              <a:latin typeface="Arial"/>
              <a:cs typeface="Arial"/>
            </a:endParaRPr>
          </a:p>
          <a:p>
            <a:pPr marL="332740" indent="-241300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33375" algn="l"/>
              </a:tabLst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Agreements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ts val="2050"/>
              </a:lnSpc>
              <a:spcBef>
                <a:spcPts val="555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environment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factors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ts val="2050"/>
              </a:lnSpc>
              <a:spcBef>
                <a:spcPts val="530"/>
              </a:spcBef>
              <a:buAutoNum type="arabicPeriod" startAt="6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Organizational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assets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90871" y="2706623"/>
            <a:ext cx="3115310" cy="2749550"/>
          </a:xfrm>
          <a:prstGeom prst="rect">
            <a:avLst/>
          </a:prstGeom>
          <a:solidFill>
            <a:srgbClr val="0DAF0E"/>
          </a:solidFill>
        </p:spPr>
        <p:txBody>
          <a:bodyPr vert="horz" wrap="square" lIns="0" tIns="13335" rIns="0" bIns="0" rtlCol="0">
            <a:spAutoFit/>
          </a:bodyPr>
          <a:lstStyle/>
          <a:p>
            <a:pPr marL="346075" indent="-25336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4671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Expert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judgment</a:t>
            </a:r>
            <a:endParaRPr sz="1800">
              <a:latin typeface="Arial"/>
              <a:cs typeface="Arial"/>
            </a:endParaRPr>
          </a:p>
          <a:p>
            <a:pPr marL="346075" indent="-25336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4671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aggregation</a:t>
            </a:r>
            <a:endParaRPr sz="1800">
              <a:latin typeface="Arial"/>
              <a:cs typeface="Arial"/>
            </a:endParaRPr>
          </a:p>
          <a:p>
            <a:pPr marL="346075" indent="-253365">
              <a:lnSpc>
                <a:spcPct val="100000"/>
              </a:lnSpc>
              <a:spcBef>
                <a:spcPts val="550"/>
              </a:spcBef>
              <a:buAutoNum type="arabicPeriod"/>
              <a:tabLst>
                <a:tab pos="34671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800">
              <a:latin typeface="Arial"/>
              <a:cs typeface="Arial"/>
            </a:endParaRPr>
          </a:p>
          <a:p>
            <a:pPr marL="93345" marR="618490" indent="253365">
              <a:lnSpc>
                <a:spcPts val="1939"/>
              </a:lnSpc>
              <a:spcBef>
                <a:spcPts val="780"/>
              </a:spcBef>
              <a:buAutoNum type="arabicPeriod"/>
              <a:tabLst>
                <a:tab pos="34671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Historical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information review</a:t>
            </a:r>
            <a:endParaRPr sz="1800">
              <a:latin typeface="Arial"/>
              <a:cs typeface="Arial"/>
            </a:endParaRPr>
          </a:p>
          <a:p>
            <a:pPr marL="346075" indent="-253365">
              <a:lnSpc>
                <a:spcPts val="2055"/>
              </a:lnSpc>
              <a:spcBef>
                <a:spcPts val="530"/>
              </a:spcBef>
              <a:buAutoNum type="arabicPeriod"/>
              <a:tabLst>
                <a:tab pos="34671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Funding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limit</a:t>
            </a:r>
            <a:endParaRPr sz="1800">
              <a:latin typeface="Arial"/>
              <a:cs typeface="Arial"/>
            </a:endParaRPr>
          </a:p>
          <a:p>
            <a:pPr marL="93345">
              <a:lnSpc>
                <a:spcPts val="2055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reconciliation</a:t>
            </a:r>
            <a:endParaRPr sz="1800">
              <a:latin typeface="Arial"/>
              <a:cs typeface="Arial"/>
            </a:endParaRPr>
          </a:p>
          <a:p>
            <a:pPr marL="346075" indent="-253365">
              <a:lnSpc>
                <a:spcPct val="100000"/>
              </a:lnSpc>
              <a:spcBef>
                <a:spcPts val="525"/>
              </a:spcBef>
              <a:buAutoNum type="arabicPeriod" startAt="6"/>
              <a:tabLst>
                <a:tab pos="346710" algn="l"/>
              </a:tabLst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Financing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05216" y="2676144"/>
            <a:ext cx="3072765" cy="2780030"/>
          </a:xfrm>
          <a:prstGeom prst="rect">
            <a:avLst/>
          </a:prstGeom>
          <a:solidFill>
            <a:srgbClr val="33ABC3"/>
          </a:solidFill>
        </p:spPr>
        <p:txBody>
          <a:bodyPr vert="horz" wrap="square" lIns="0" tIns="41910" rIns="0" bIns="0" rtlCol="0">
            <a:spAutoFit/>
          </a:bodyPr>
          <a:lstStyle/>
          <a:p>
            <a:pPr marL="345440" indent="-254000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346075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baseline</a:t>
            </a:r>
            <a:endParaRPr sz="1800">
              <a:latin typeface="Arial"/>
              <a:cs typeface="Arial"/>
            </a:endParaRPr>
          </a:p>
          <a:p>
            <a:pPr marL="92075" marR="1040765" indent="2533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45440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funding requirements</a:t>
            </a:r>
            <a:endParaRPr sz="1800">
              <a:latin typeface="Arial"/>
              <a:cs typeface="Arial"/>
            </a:endParaRPr>
          </a:p>
          <a:p>
            <a:pPr marL="92075" marR="817880" indent="254000">
              <a:lnSpc>
                <a:spcPct val="100000"/>
              </a:lnSpc>
              <a:buAutoNum type="arabicPeriod"/>
              <a:tabLst>
                <a:tab pos="346075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documents updates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3103" y="2188464"/>
            <a:ext cx="3066415" cy="47879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971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5"/>
              </a:spcBef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INPUTS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90871" y="2176272"/>
            <a:ext cx="3115310" cy="50038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10795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850"/>
              </a:spcBef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TOOLS</a:t>
            </a:r>
            <a:r>
              <a:rPr sz="18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1800" b="1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TECHNIQUES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05216" y="2176272"/>
            <a:ext cx="3072765" cy="47879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96520" rIns="0" bIns="0" rtlCol="0">
            <a:spAutoFit/>
          </a:bodyPr>
          <a:lstStyle/>
          <a:p>
            <a:pPr marL="1016635">
              <a:lnSpc>
                <a:spcPct val="100000"/>
              </a:lnSpc>
              <a:spcBef>
                <a:spcPts val="760"/>
              </a:spcBef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OUTPUTS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Output:</a:t>
            </a:r>
            <a:r>
              <a:rPr spc="-40" dirty="0"/>
              <a:t> </a:t>
            </a:r>
            <a:r>
              <a:rPr dirty="0"/>
              <a:t>Cost </a:t>
            </a:r>
            <a:r>
              <a:rPr spc="-10" dirty="0"/>
              <a:t>baseline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17244" y="1215476"/>
            <a:ext cx="10070465" cy="8178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81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585470" algn="l"/>
                <a:tab pos="586105" algn="l"/>
              </a:tabLst>
            </a:pPr>
            <a:r>
              <a:rPr sz="2000" dirty="0">
                <a:latin typeface="Segoe UI"/>
                <a:cs typeface="Segoe UI"/>
              </a:rPr>
              <a:t>Approved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version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20" dirty="0">
                <a:latin typeface="Segoe UI"/>
                <a:cs typeface="Segoe UI"/>
              </a:rPr>
              <a:t> time-</a:t>
            </a:r>
            <a:r>
              <a:rPr sz="2000" dirty="0">
                <a:latin typeface="Segoe UI"/>
                <a:cs typeface="Segoe UI"/>
              </a:rPr>
              <a:t>phased</a:t>
            </a:r>
            <a:r>
              <a:rPr sz="2000" spc="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budget,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used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as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basis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for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comparison</a:t>
            </a:r>
            <a:endParaRPr sz="2000">
              <a:latin typeface="Segoe UI"/>
              <a:cs typeface="Segoe UI"/>
            </a:endParaRPr>
          </a:p>
          <a:p>
            <a:pPr marL="585470">
              <a:lnSpc>
                <a:spcPct val="100000"/>
              </a:lnSpc>
              <a:spcBef>
                <a:spcPts val="720"/>
              </a:spcBef>
            </a:pPr>
            <a:r>
              <a:rPr sz="2000" dirty="0">
                <a:latin typeface="Segoe UI"/>
                <a:cs typeface="Segoe UI"/>
              </a:rPr>
              <a:t>to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actual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results.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72600" y="4343400"/>
            <a:ext cx="1905000" cy="2005964"/>
          </a:xfrm>
          <a:prstGeom prst="rect">
            <a:avLst/>
          </a:prstGeom>
          <a:solidFill>
            <a:srgbClr val="0DAF0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Times New Roman"/>
              <a:cs typeface="Times New Roman"/>
            </a:endParaRPr>
          </a:p>
          <a:p>
            <a:pPr marL="481330" marR="314960" indent="-1524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Activity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Cost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Estimates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72600" y="3669791"/>
            <a:ext cx="1905000" cy="673735"/>
          </a:xfrm>
          <a:prstGeom prst="rect">
            <a:avLst/>
          </a:prstGeom>
          <a:solidFill>
            <a:srgbClr val="4BF14E"/>
          </a:solidFill>
        </p:spPr>
        <p:txBody>
          <a:bodyPr vert="horz" wrap="square" lIns="0" tIns="0" rIns="0" bIns="0" rtlCol="0">
            <a:spAutoFit/>
          </a:bodyPr>
          <a:lstStyle/>
          <a:p>
            <a:pPr marL="3810" algn="ctr">
              <a:lnSpc>
                <a:spcPts val="1670"/>
              </a:lnSpc>
            </a:pP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Activity</a:t>
            </a:r>
            <a:endParaRPr sz="1600">
              <a:latin typeface="Segoe UI"/>
              <a:cs typeface="Segoe UI"/>
            </a:endParaRPr>
          </a:p>
          <a:p>
            <a:pPr marL="3175" algn="ctr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Contingency</a:t>
            </a:r>
            <a:endParaRPr sz="1600">
              <a:latin typeface="Segoe UI"/>
              <a:cs typeface="Segoe UI"/>
            </a:endParaRPr>
          </a:p>
          <a:p>
            <a:pPr marL="6350" algn="ctr">
              <a:lnSpc>
                <a:spcPts val="1714"/>
              </a:lnSpc>
            </a:pP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Reserve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79207" y="3669791"/>
            <a:ext cx="1993900" cy="2679700"/>
          </a:xfrm>
          <a:prstGeom prst="rect">
            <a:avLst/>
          </a:prstGeom>
          <a:solidFill>
            <a:srgbClr val="33ABC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Times New Roman"/>
              <a:cs typeface="Times New Roman"/>
            </a:endParaRPr>
          </a:p>
          <a:p>
            <a:pPr marL="28511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Work</a:t>
            </a:r>
            <a:r>
              <a:rPr sz="18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Package</a:t>
            </a:r>
            <a:endParaRPr sz="1800">
              <a:latin typeface="Segoe UI"/>
              <a:cs typeface="Segoe UI"/>
            </a:endParaRPr>
          </a:p>
          <a:p>
            <a:pPr marL="26733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Cost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Estimates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79207" y="2996183"/>
            <a:ext cx="1993900" cy="673735"/>
          </a:xfrm>
          <a:prstGeom prst="rect">
            <a:avLst/>
          </a:prstGeom>
          <a:solidFill>
            <a:srgbClr val="81CFDE"/>
          </a:solidFill>
        </p:spPr>
        <p:txBody>
          <a:bodyPr vert="horz" wrap="square" lIns="0" tIns="58419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459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Contingency</a:t>
            </a:r>
            <a:endParaRPr sz="1800">
              <a:latin typeface="Segoe UI"/>
              <a:cs typeface="Segoe UI"/>
            </a:endParaRPr>
          </a:p>
          <a:p>
            <a:pPr marL="635"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Reserve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85815" y="2996183"/>
            <a:ext cx="1993900" cy="3352800"/>
          </a:xfrm>
          <a:prstGeom prst="rect">
            <a:avLst/>
          </a:prstGeom>
          <a:solidFill>
            <a:srgbClr val="F16F2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Times New Roman"/>
              <a:cs typeface="Times New Roman"/>
            </a:endParaRPr>
          </a:p>
          <a:p>
            <a:pPr marL="13144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Control</a:t>
            </a:r>
            <a:r>
              <a:rPr sz="1800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Accounts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92423" y="2996183"/>
            <a:ext cx="1993900" cy="3352800"/>
          </a:xfrm>
          <a:prstGeom prst="rect">
            <a:avLst/>
          </a:prstGeom>
          <a:solidFill>
            <a:srgbClr val="F7A97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Times New Roman"/>
              <a:cs typeface="Times New Roman"/>
            </a:endParaRPr>
          </a:p>
          <a:p>
            <a:pPr marL="32893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Cost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Baseline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92423" y="2319527"/>
            <a:ext cx="1993900" cy="676910"/>
          </a:xfrm>
          <a:prstGeom prst="rect">
            <a:avLst/>
          </a:prstGeom>
          <a:solidFill>
            <a:srgbClr val="F9C5A7"/>
          </a:solidFill>
        </p:spPr>
        <p:txBody>
          <a:bodyPr vert="horz" wrap="square" lIns="0" tIns="59055" rIns="0" bIns="0" rtlCol="0">
            <a:spAutoFit/>
          </a:bodyPr>
          <a:lstStyle/>
          <a:p>
            <a:pPr marL="603250" marR="320040" indent="-277495">
              <a:lnSpc>
                <a:spcPct val="100000"/>
              </a:lnSpc>
              <a:spcBef>
                <a:spcPts val="465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Management Reserve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95983" y="2319527"/>
            <a:ext cx="1996439" cy="4029710"/>
          </a:xfrm>
          <a:prstGeom prst="rect">
            <a:avLst/>
          </a:prstGeom>
          <a:solidFill>
            <a:srgbClr val="76BCF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00">
              <a:latin typeface="Times New Roman"/>
              <a:cs typeface="Times New Roman"/>
            </a:endParaRPr>
          </a:p>
          <a:p>
            <a:pPr marL="25781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8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Budget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Output:</a:t>
            </a:r>
            <a:r>
              <a:rPr spc="-60" dirty="0"/>
              <a:t> </a:t>
            </a:r>
            <a:r>
              <a:rPr dirty="0"/>
              <a:t>Project</a:t>
            </a:r>
            <a:r>
              <a:rPr spc="-25" dirty="0"/>
              <a:t> </a:t>
            </a:r>
            <a:r>
              <a:rPr dirty="0"/>
              <a:t>funding</a:t>
            </a:r>
            <a:r>
              <a:rPr spc="-70" dirty="0"/>
              <a:t> </a:t>
            </a:r>
            <a:r>
              <a:rPr spc="-10" dirty="0"/>
              <a:t>requirements</a:t>
            </a:r>
          </a:p>
        </p:txBody>
      </p:sp>
      <p:sp>
        <p:nvSpPr>
          <p:cNvPr id="3" name="object 3"/>
          <p:cNvSpPr/>
          <p:nvPr/>
        </p:nvSpPr>
        <p:spPr>
          <a:xfrm>
            <a:off x="3392423" y="2197607"/>
            <a:ext cx="3136900" cy="1435735"/>
          </a:xfrm>
          <a:custGeom>
            <a:avLst/>
            <a:gdLst/>
            <a:ahLst/>
            <a:cxnLst/>
            <a:rect l="l" t="t" r="r" b="b"/>
            <a:pathLst>
              <a:path w="3136900" h="1435735">
                <a:moveTo>
                  <a:pt x="2897124" y="0"/>
                </a:moveTo>
                <a:lnTo>
                  <a:pt x="239267" y="0"/>
                </a:lnTo>
                <a:lnTo>
                  <a:pt x="191065" y="4863"/>
                </a:lnTo>
                <a:lnTo>
                  <a:pt x="146161" y="18811"/>
                </a:lnTo>
                <a:lnTo>
                  <a:pt x="105519" y="40880"/>
                </a:lnTo>
                <a:lnTo>
                  <a:pt x="70103" y="70103"/>
                </a:lnTo>
                <a:lnTo>
                  <a:pt x="40880" y="105519"/>
                </a:lnTo>
                <a:lnTo>
                  <a:pt x="18811" y="146161"/>
                </a:lnTo>
                <a:lnTo>
                  <a:pt x="4863" y="191065"/>
                </a:lnTo>
                <a:lnTo>
                  <a:pt x="0" y="239267"/>
                </a:lnTo>
                <a:lnTo>
                  <a:pt x="0" y="1196339"/>
                </a:lnTo>
                <a:lnTo>
                  <a:pt x="4863" y="1244542"/>
                </a:lnTo>
                <a:lnTo>
                  <a:pt x="18811" y="1289446"/>
                </a:lnTo>
                <a:lnTo>
                  <a:pt x="40880" y="1330088"/>
                </a:lnTo>
                <a:lnTo>
                  <a:pt x="70103" y="1365503"/>
                </a:lnTo>
                <a:lnTo>
                  <a:pt x="105519" y="1394727"/>
                </a:lnTo>
                <a:lnTo>
                  <a:pt x="146161" y="1416796"/>
                </a:lnTo>
                <a:lnTo>
                  <a:pt x="191065" y="1430744"/>
                </a:lnTo>
                <a:lnTo>
                  <a:pt x="239267" y="1435608"/>
                </a:lnTo>
                <a:lnTo>
                  <a:pt x="2897124" y="1435608"/>
                </a:lnTo>
                <a:lnTo>
                  <a:pt x="2945326" y="1430744"/>
                </a:lnTo>
                <a:lnTo>
                  <a:pt x="2990230" y="1416796"/>
                </a:lnTo>
                <a:lnTo>
                  <a:pt x="3030872" y="1394727"/>
                </a:lnTo>
                <a:lnTo>
                  <a:pt x="3066288" y="1365504"/>
                </a:lnTo>
                <a:lnTo>
                  <a:pt x="3095511" y="1330088"/>
                </a:lnTo>
                <a:lnTo>
                  <a:pt x="3117580" y="1289446"/>
                </a:lnTo>
                <a:lnTo>
                  <a:pt x="3131528" y="1244542"/>
                </a:lnTo>
                <a:lnTo>
                  <a:pt x="3136392" y="1196339"/>
                </a:lnTo>
                <a:lnTo>
                  <a:pt x="3136392" y="239267"/>
                </a:lnTo>
                <a:lnTo>
                  <a:pt x="3131528" y="191065"/>
                </a:lnTo>
                <a:lnTo>
                  <a:pt x="3117580" y="146161"/>
                </a:lnTo>
                <a:lnTo>
                  <a:pt x="3095511" y="105519"/>
                </a:lnTo>
                <a:lnTo>
                  <a:pt x="3066288" y="70103"/>
                </a:lnTo>
                <a:lnTo>
                  <a:pt x="3030872" y="40880"/>
                </a:lnTo>
                <a:lnTo>
                  <a:pt x="2990230" y="18811"/>
                </a:lnTo>
                <a:lnTo>
                  <a:pt x="2945326" y="4863"/>
                </a:lnTo>
                <a:lnTo>
                  <a:pt x="2897124" y="0"/>
                </a:lnTo>
                <a:close/>
              </a:path>
            </a:pathLst>
          </a:custGeom>
          <a:solidFill>
            <a:srgbClr val="0DAF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49650" y="2665298"/>
            <a:ext cx="236156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Segoe UI"/>
                <a:cs typeface="Segoe UI"/>
              </a:rPr>
              <a:t>Unit</a:t>
            </a:r>
            <a:r>
              <a:rPr sz="30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000" dirty="0">
                <a:solidFill>
                  <a:srgbClr val="FFFFFF"/>
                </a:solidFill>
                <a:latin typeface="Segoe UI"/>
                <a:cs typeface="Segoe UI"/>
              </a:rPr>
              <a:t>cost</a:t>
            </a:r>
            <a:r>
              <a:rPr sz="3000" baseline="-19444" dirty="0">
                <a:solidFill>
                  <a:srgbClr val="FFFFFF"/>
                </a:solidFill>
                <a:latin typeface="Segoe UI"/>
                <a:cs typeface="Segoe UI"/>
              </a:rPr>
              <a:t>avg</a:t>
            </a:r>
            <a:r>
              <a:rPr sz="3000" spc="-22" baseline="-1944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000" spc="-37" baseline="-19444" dirty="0">
                <a:solidFill>
                  <a:srgbClr val="FFFFFF"/>
                </a:solidFill>
                <a:latin typeface="Segoe UI"/>
                <a:cs typeface="Segoe UI"/>
              </a:rPr>
              <a:t>BU</a:t>
            </a:r>
            <a:endParaRPr sz="3000" baseline="-19444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67600" y="2209800"/>
            <a:ext cx="1701164" cy="1423670"/>
          </a:xfrm>
          <a:custGeom>
            <a:avLst/>
            <a:gdLst/>
            <a:ahLst/>
            <a:cxnLst/>
            <a:rect l="l" t="t" r="r" b="b"/>
            <a:pathLst>
              <a:path w="1701165" h="1423670">
                <a:moveTo>
                  <a:pt x="1463548" y="0"/>
                </a:moveTo>
                <a:lnTo>
                  <a:pt x="237235" y="0"/>
                </a:lnTo>
                <a:lnTo>
                  <a:pt x="189412" y="4818"/>
                </a:lnTo>
                <a:lnTo>
                  <a:pt x="144875" y="18637"/>
                </a:lnTo>
                <a:lnTo>
                  <a:pt x="104576" y="40505"/>
                </a:lnTo>
                <a:lnTo>
                  <a:pt x="69468" y="69468"/>
                </a:lnTo>
                <a:lnTo>
                  <a:pt x="40505" y="104576"/>
                </a:lnTo>
                <a:lnTo>
                  <a:pt x="18637" y="144875"/>
                </a:lnTo>
                <a:lnTo>
                  <a:pt x="4818" y="189412"/>
                </a:lnTo>
                <a:lnTo>
                  <a:pt x="0" y="237236"/>
                </a:lnTo>
                <a:lnTo>
                  <a:pt x="0" y="1186179"/>
                </a:lnTo>
                <a:lnTo>
                  <a:pt x="4818" y="1234003"/>
                </a:lnTo>
                <a:lnTo>
                  <a:pt x="18637" y="1278540"/>
                </a:lnTo>
                <a:lnTo>
                  <a:pt x="40505" y="1318839"/>
                </a:lnTo>
                <a:lnTo>
                  <a:pt x="69468" y="1353947"/>
                </a:lnTo>
                <a:lnTo>
                  <a:pt x="104576" y="1382910"/>
                </a:lnTo>
                <a:lnTo>
                  <a:pt x="144875" y="1404778"/>
                </a:lnTo>
                <a:lnTo>
                  <a:pt x="189412" y="1418597"/>
                </a:lnTo>
                <a:lnTo>
                  <a:pt x="237235" y="1423416"/>
                </a:lnTo>
                <a:lnTo>
                  <a:pt x="1463548" y="1423416"/>
                </a:lnTo>
                <a:lnTo>
                  <a:pt x="1511371" y="1418597"/>
                </a:lnTo>
                <a:lnTo>
                  <a:pt x="1555908" y="1404778"/>
                </a:lnTo>
                <a:lnTo>
                  <a:pt x="1596207" y="1382910"/>
                </a:lnTo>
                <a:lnTo>
                  <a:pt x="1631315" y="1353947"/>
                </a:lnTo>
                <a:lnTo>
                  <a:pt x="1660278" y="1318839"/>
                </a:lnTo>
                <a:lnTo>
                  <a:pt x="1682146" y="1278540"/>
                </a:lnTo>
                <a:lnTo>
                  <a:pt x="1695965" y="1234003"/>
                </a:lnTo>
                <a:lnTo>
                  <a:pt x="1700783" y="1186179"/>
                </a:lnTo>
                <a:lnTo>
                  <a:pt x="1700783" y="237236"/>
                </a:lnTo>
                <a:lnTo>
                  <a:pt x="1695965" y="189412"/>
                </a:lnTo>
                <a:lnTo>
                  <a:pt x="1682146" y="144875"/>
                </a:lnTo>
                <a:lnTo>
                  <a:pt x="1660278" y="104576"/>
                </a:lnTo>
                <a:lnTo>
                  <a:pt x="1631315" y="69468"/>
                </a:lnTo>
                <a:lnTo>
                  <a:pt x="1596207" y="40505"/>
                </a:lnTo>
                <a:lnTo>
                  <a:pt x="1555908" y="18637"/>
                </a:lnTo>
                <a:lnTo>
                  <a:pt x="1511371" y="4818"/>
                </a:lnTo>
                <a:lnTo>
                  <a:pt x="1463548" y="0"/>
                </a:lnTo>
                <a:close/>
              </a:path>
            </a:pathLst>
          </a:custGeom>
          <a:solidFill>
            <a:srgbClr val="F16F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55711" y="2671648"/>
            <a:ext cx="92900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5" dirty="0">
                <a:solidFill>
                  <a:srgbClr val="FFFFFF"/>
                </a:solidFill>
                <a:latin typeface="Segoe UI"/>
                <a:cs typeface="Segoe UI"/>
              </a:rPr>
              <a:t>BMM</a:t>
            </a:r>
            <a:endParaRPr sz="300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34016" y="2209800"/>
            <a:ext cx="1243965" cy="1435735"/>
          </a:xfrm>
          <a:custGeom>
            <a:avLst/>
            <a:gdLst/>
            <a:ahLst/>
            <a:cxnLst/>
            <a:rect l="l" t="t" r="r" b="b"/>
            <a:pathLst>
              <a:path w="1243965" h="1435735">
                <a:moveTo>
                  <a:pt x="1036319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0" y="1228344"/>
                </a:lnTo>
                <a:lnTo>
                  <a:pt x="5476" y="1275854"/>
                </a:lnTo>
                <a:lnTo>
                  <a:pt x="21073" y="1319475"/>
                </a:lnTo>
                <a:lnTo>
                  <a:pt x="45546" y="1357959"/>
                </a:lnTo>
                <a:lnTo>
                  <a:pt x="77648" y="1390061"/>
                </a:lnTo>
                <a:lnTo>
                  <a:pt x="116132" y="1414534"/>
                </a:lnTo>
                <a:lnTo>
                  <a:pt x="159753" y="1430131"/>
                </a:lnTo>
                <a:lnTo>
                  <a:pt x="207263" y="1435608"/>
                </a:lnTo>
                <a:lnTo>
                  <a:pt x="1036319" y="1435608"/>
                </a:lnTo>
                <a:lnTo>
                  <a:pt x="1083830" y="1430131"/>
                </a:lnTo>
                <a:lnTo>
                  <a:pt x="1127451" y="1414534"/>
                </a:lnTo>
                <a:lnTo>
                  <a:pt x="1165935" y="1390061"/>
                </a:lnTo>
                <a:lnTo>
                  <a:pt x="1198037" y="1357959"/>
                </a:lnTo>
                <a:lnTo>
                  <a:pt x="1222510" y="1319475"/>
                </a:lnTo>
                <a:lnTo>
                  <a:pt x="1238107" y="1275854"/>
                </a:lnTo>
                <a:lnTo>
                  <a:pt x="1243583" y="1228344"/>
                </a:lnTo>
                <a:lnTo>
                  <a:pt x="1243583" y="207263"/>
                </a:lnTo>
                <a:lnTo>
                  <a:pt x="1238107" y="159753"/>
                </a:lnTo>
                <a:lnTo>
                  <a:pt x="1222510" y="116132"/>
                </a:lnTo>
                <a:lnTo>
                  <a:pt x="1198037" y="77648"/>
                </a:lnTo>
                <a:lnTo>
                  <a:pt x="1165935" y="45546"/>
                </a:lnTo>
                <a:lnTo>
                  <a:pt x="1127451" y="21073"/>
                </a:lnTo>
                <a:lnTo>
                  <a:pt x="1083830" y="5476"/>
                </a:lnTo>
                <a:lnTo>
                  <a:pt x="1036319" y="0"/>
                </a:lnTo>
                <a:close/>
              </a:path>
            </a:pathLst>
          </a:custGeom>
          <a:solidFill>
            <a:srgbClr val="33A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525759" y="2663189"/>
            <a:ext cx="26098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endParaRPr sz="32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50520" y="1353311"/>
            <a:ext cx="2899410" cy="2316480"/>
            <a:chOff x="350520" y="1353311"/>
            <a:chExt cx="2899410" cy="2316480"/>
          </a:xfrm>
        </p:grpSpPr>
        <p:sp>
          <p:nvSpPr>
            <p:cNvPr id="10" name="object 10"/>
            <p:cNvSpPr/>
            <p:nvPr/>
          </p:nvSpPr>
          <p:spPr>
            <a:xfrm>
              <a:off x="2571749" y="2657220"/>
              <a:ext cx="672465" cy="215265"/>
            </a:xfrm>
            <a:custGeom>
              <a:avLst/>
              <a:gdLst/>
              <a:ahLst/>
              <a:cxnLst/>
              <a:rect l="l" t="t" r="r" b="b"/>
              <a:pathLst>
                <a:path w="672464" h="215264">
                  <a:moveTo>
                    <a:pt x="672083" y="0"/>
                  </a:moveTo>
                  <a:lnTo>
                    <a:pt x="0" y="0"/>
                  </a:lnTo>
                  <a:lnTo>
                    <a:pt x="0" y="215137"/>
                  </a:lnTo>
                  <a:lnTo>
                    <a:pt x="672083" y="215137"/>
                  </a:lnTo>
                  <a:lnTo>
                    <a:pt x="672083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71749" y="2657220"/>
              <a:ext cx="672465" cy="215265"/>
            </a:xfrm>
            <a:custGeom>
              <a:avLst/>
              <a:gdLst/>
              <a:ahLst/>
              <a:cxnLst/>
              <a:rect l="l" t="t" r="r" b="b"/>
              <a:pathLst>
                <a:path w="672464" h="215264">
                  <a:moveTo>
                    <a:pt x="0" y="0"/>
                  </a:moveTo>
                  <a:lnTo>
                    <a:pt x="672083" y="0"/>
                  </a:lnTo>
                  <a:lnTo>
                    <a:pt x="672083" y="215137"/>
                  </a:lnTo>
                  <a:lnTo>
                    <a:pt x="0" y="215137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74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71749" y="2979801"/>
              <a:ext cx="672465" cy="215265"/>
            </a:xfrm>
            <a:custGeom>
              <a:avLst/>
              <a:gdLst/>
              <a:ahLst/>
              <a:cxnLst/>
              <a:rect l="l" t="t" r="r" b="b"/>
              <a:pathLst>
                <a:path w="672464" h="215264">
                  <a:moveTo>
                    <a:pt x="672083" y="0"/>
                  </a:moveTo>
                  <a:lnTo>
                    <a:pt x="0" y="0"/>
                  </a:lnTo>
                  <a:lnTo>
                    <a:pt x="0" y="215137"/>
                  </a:lnTo>
                  <a:lnTo>
                    <a:pt x="672083" y="215137"/>
                  </a:lnTo>
                  <a:lnTo>
                    <a:pt x="672083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71749" y="2979801"/>
              <a:ext cx="672465" cy="215265"/>
            </a:xfrm>
            <a:custGeom>
              <a:avLst/>
              <a:gdLst/>
              <a:ahLst/>
              <a:cxnLst/>
              <a:rect l="l" t="t" r="r" b="b"/>
              <a:pathLst>
                <a:path w="672464" h="215264">
                  <a:moveTo>
                    <a:pt x="0" y="0"/>
                  </a:moveTo>
                  <a:lnTo>
                    <a:pt x="672083" y="0"/>
                  </a:lnTo>
                  <a:lnTo>
                    <a:pt x="672083" y="215137"/>
                  </a:lnTo>
                  <a:lnTo>
                    <a:pt x="0" y="215137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74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520" y="1353311"/>
              <a:ext cx="2316480" cy="231648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769354" y="2630297"/>
            <a:ext cx="469900" cy="466725"/>
            <a:chOff x="6769354" y="2630297"/>
            <a:chExt cx="469900" cy="466725"/>
          </a:xfrm>
        </p:grpSpPr>
        <p:sp>
          <p:nvSpPr>
            <p:cNvPr id="16" name="object 16"/>
            <p:cNvSpPr/>
            <p:nvPr/>
          </p:nvSpPr>
          <p:spPr>
            <a:xfrm>
              <a:off x="6775450" y="2636393"/>
              <a:ext cx="457834" cy="454659"/>
            </a:xfrm>
            <a:custGeom>
              <a:avLst/>
              <a:gdLst/>
              <a:ahLst/>
              <a:cxnLst/>
              <a:rect l="l" t="t" r="r" b="b"/>
              <a:pathLst>
                <a:path w="457834" h="454660">
                  <a:moveTo>
                    <a:pt x="348488" y="0"/>
                  </a:moveTo>
                  <a:lnTo>
                    <a:pt x="228853" y="117983"/>
                  </a:lnTo>
                  <a:lnTo>
                    <a:pt x="109220" y="0"/>
                  </a:lnTo>
                  <a:lnTo>
                    <a:pt x="0" y="110744"/>
                  </a:lnTo>
                  <a:lnTo>
                    <a:pt x="118109" y="227203"/>
                  </a:lnTo>
                  <a:lnTo>
                    <a:pt x="0" y="343662"/>
                  </a:lnTo>
                  <a:lnTo>
                    <a:pt x="109220" y="454406"/>
                  </a:lnTo>
                  <a:lnTo>
                    <a:pt x="228853" y="336423"/>
                  </a:lnTo>
                  <a:lnTo>
                    <a:pt x="348488" y="454406"/>
                  </a:lnTo>
                  <a:lnTo>
                    <a:pt x="457707" y="343662"/>
                  </a:lnTo>
                  <a:lnTo>
                    <a:pt x="339598" y="227203"/>
                  </a:lnTo>
                  <a:lnTo>
                    <a:pt x="457707" y="110744"/>
                  </a:lnTo>
                  <a:lnTo>
                    <a:pt x="348488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75450" y="2636393"/>
              <a:ext cx="457834" cy="454659"/>
            </a:xfrm>
            <a:custGeom>
              <a:avLst/>
              <a:gdLst/>
              <a:ahLst/>
              <a:cxnLst/>
              <a:rect l="l" t="t" r="r" b="b"/>
              <a:pathLst>
                <a:path w="457834" h="454660">
                  <a:moveTo>
                    <a:pt x="0" y="110744"/>
                  </a:moveTo>
                  <a:lnTo>
                    <a:pt x="109220" y="0"/>
                  </a:lnTo>
                  <a:lnTo>
                    <a:pt x="228853" y="117983"/>
                  </a:lnTo>
                  <a:lnTo>
                    <a:pt x="348488" y="0"/>
                  </a:lnTo>
                  <a:lnTo>
                    <a:pt x="457707" y="110744"/>
                  </a:lnTo>
                  <a:lnTo>
                    <a:pt x="339598" y="227203"/>
                  </a:lnTo>
                  <a:lnTo>
                    <a:pt x="457707" y="343662"/>
                  </a:lnTo>
                  <a:lnTo>
                    <a:pt x="348488" y="454406"/>
                  </a:lnTo>
                  <a:lnTo>
                    <a:pt x="228853" y="336423"/>
                  </a:lnTo>
                  <a:lnTo>
                    <a:pt x="109220" y="454406"/>
                  </a:lnTo>
                  <a:lnTo>
                    <a:pt x="0" y="343662"/>
                  </a:lnTo>
                  <a:lnTo>
                    <a:pt x="118109" y="227203"/>
                  </a:lnTo>
                  <a:lnTo>
                    <a:pt x="0" y="110744"/>
                  </a:lnTo>
                  <a:close/>
                </a:path>
              </a:pathLst>
            </a:custGeom>
            <a:ln w="12192">
              <a:solidFill>
                <a:srgbClr val="074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9341739" y="2574289"/>
            <a:ext cx="506730" cy="502920"/>
            <a:chOff x="9341739" y="2574289"/>
            <a:chExt cx="506730" cy="502920"/>
          </a:xfrm>
        </p:grpSpPr>
        <p:sp>
          <p:nvSpPr>
            <p:cNvPr id="19" name="object 19"/>
            <p:cNvSpPr/>
            <p:nvPr/>
          </p:nvSpPr>
          <p:spPr>
            <a:xfrm>
              <a:off x="9347835" y="2580385"/>
              <a:ext cx="494665" cy="490220"/>
            </a:xfrm>
            <a:custGeom>
              <a:avLst/>
              <a:gdLst/>
              <a:ahLst/>
              <a:cxnLst/>
              <a:rect l="l" t="t" r="r" b="b"/>
              <a:pathLst>
                <a:path w="494665" h="490219">
                  <a:moveTo>
                    <a:pt x="376936" y="0"/>
                  </a:moveTo>
                  <a:lnTo>
                    <a:pt x="247269" y="127508"/>
                  </a:lnTo>
                  <a:lnTo>
                    <a:pt x="117601" y="0"/>
                  </a:lnTo>
                  <a:lnTo>
                    <a:pt x="0" y="119634"/>
                  </a:lnTo>
                  <a:lnTo>
                    <a:pt x="127635" y="245110"/>
                  </a:lnTo>
                  <a:lnTo>
                    <a:pt x="0" y="370586"/>
                  </a:lnTo>
                  <a:lnTo>
                    <a:pt x="117601" y="490219"/>
                  </a:lnTo>
                  <a:lnTo>
                    <a:pt x="247269" y="362712"/>
                  </a:lnTo>
                  <a:lnTo>
                    <a:pt x="376936" y="490219"/>
                  </a:lnTo>
                  <a:lnTo>
                    <a:pt x="494538" y="370586"/>
                  </a:lnTo>
                  <a:lnTo>
                    <a:pt x="366903" y="245110"/>
                  </a:lnTo>
                  <a:lnTo>
                    <a:pt x="494538" y="119634"/>
                  </a:lnTo>
                  <a:lnTo>
                    <a:pt x="376936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347835" y="2580385"/>
              <a:ext cx="494665" cy="490220"/>
            </a:xfrm>
            <a:custGeom>
              <a:avLst/>
              <a:gdLst/>
              <a:ahLst/>
              <a:cxnLst/>
              <a:rect l="l" t="t" r="r" b="b"/>
              <a:pathLst>
                <a:path w="494665" h="490219">
                  <a:moveTo>
                    <a:pt x="0" y="119634"/>
                  </a:moveTo>
                  <a:lnTo>
                    <a:pt x="117601" y="0"/>
                  </a:lnTo>
                  <a:lnTo>
                    <a:pt x="247269" y="127508"/>
                  </a:lnTo>
                  <a:lnTo>
                    <a:pt x="376936" y="0"/>
                  </a:lnTo>
                  <a:lnTo>
                    <a:pt x="494538" y="119634"/>
                  </a:lnTo>
                  <a:lnTo>
                    <a:pt x="366903" y="245110"/>
                  </a:lnTo>
                  <a:lnTo>
                    <a:pt x="494538" y="370586"/>
                  </a:lnTo>
                  <a:lnTo>
                    <a:pt x="376936" y="490219"/>
                  </a:lnTo>
                  <a:lnTo>
                    <a:pt x="247269" y="362712"/>
                  </a:lnTo>
                  <a:lnTo>
                    <a:pt x="117601" y="490219"/>
                  </a:lnTo>
                  <a:lnTo>
                    <a:pt x="0" y="370586"/>
                  </a:lnTo>
                  <a:lnTo>
                    <a:pt x="127635" y="245110"/>
                  </a:lnTo>
                  <a:lnTo>
                    <a:pt x="0" y="119634"/>
                  </a:lnTo>
                  <a:close/>
                </a:path>
              </a:pathLst>
            </a:custGeom>
            <a:ln w="12192">
              <a:solidFill>
                <a:srgbClr val="074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487801" y="3734557"/>
            <a:ext cx="3108325" cy="221043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65"/>
              </a:spcBef>
            </a:pPr>
            <a:r>
              <a:rPr sz="2000" b="1" dirty="0">
                <a:latin typeface="Segoe UI"/>
                <a:cs typeface="Segoe UI"/>
              </a:rPr>
              <a:t>Average</a:t>
            </a:r>
            <a:r>
              <a:rPr sz="2000" b="1" spc="-5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Expenses</a:t>
            </a:r>
            <a:r>
              <a:rPr sz="2000" b="1" spc="-10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of</a:t>
            </a:r>
            <a:r>
              <a:rPr sz="2000" b="1" spc="-110" dirty="0">
                <a:latin typeface="Segoe UI"/>
                <a:cs typeface="Segoe UI"/>
              </a:rPr>
              <a:t> </a:t>
            </a:r>
            <a:r>
              <a:rPr sz="2000" b="1" spc="-25" dirty="0">
                <a:latin typeface="Segoe UI"/>
                <a:cs typeface="Segoe UI"/>
              </a:rPr>
              <a:t>BU</a:t>
            </a:r>
            <a:endParaRPr sz="2000">
              <a:latin typeface="Segoe UI"/>
              <a:cs typeface="Segoe UI"/>
            </a:endParaRPr>
          </a:p>
          <a:p>
            <a:pPr marL="401955" indent="-287020">
              <a:lnSpc>
                <a:spcPct val="100000"/>
              </a:lnSpc>
              <a:spcBef>
                <a:spcPts val="869"/>
              </a:spcBef>
              <a:buClr>
                <a:srgbClr val="F16F22"/>
              </a:buClr>
              <a:buFont typeface="Arial"/>
              <a:buChar char="•"/>
              <a:tabLst>
                <a:tab pos="401955" algn="l"/>
                <a:tab pos="402590" algn="l"/>
              </a:tabLst>
            </a:pPr>
            <a:r>
              <a:rPr sz="1800" spc="-10" dirty="0">
                <a:latin typeface="Segoe UI"/>
                <a:cs typeface="Segoe UI"/>
              </a:rPr>
              <a:t>Salary</a:t>
            </a:r>
            <a:endParaRPr sz="1800">
              <a:latin typeface="Segoe UI"/>
              <a:cs typeface="Segoe UI"/>
            </a:endParaRPr>
          </a:p>
          <a:p>
            <a:pPr marL="401955" marR="30480" indent="-287020">
              <a:lnSpc>
                <a:spcPct val="100000"/>
              </a:lnSpc>
              <a:spcBef>
                <a:spcPts val="5"/>
              </a:spcBef>
              <a:buClr>
                <a:srgbClr val="F16F22"/>
              </a:buClr>
              <a:buFont typeface="Arial"/>
              <a:buChar char="•"/>
              <a:tabLst>
                <a:tab pos="401955" algn="l"/>
                <a:tab pos="402590" algn="l"/>
              </a:tabLst>
            </a:pPr>
            <a:r>
              <a:rPr sz="1800" dirty="0">
                <a:latin typeface="Segoe UI"/>
                <a:cs typeface="Segoe UI"/>
              </a:rPr>
              <a:t>Other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expenses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for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project </a:t>
            </a:r>
            <a:r>
              <a:rPr sz="1800" spc="-20" dirty="0">
                <a:latin typeface="Segoe UI"/>
                <a:cs typeface="Segoe UI"/>
              </a:rPr>
              <a:t>work</a:t>
            </a:r>
            <a:endParaRPr sz="1800">
              <a:latin typeface="Segoe UI"/>
              <a:cs typeface="Segoe UI"/>
            </a:endParaRPr>
          </a:p>
          <a:p>
            <a:pPr marL="401955" indent="-287020">
              <a:lnSpc>
                <a:spcPct val="100000"/>
              </a:lnSpc>
              <a:buClr>
                <a:srgbClr val="F16F22"/>
              </a:buClr>
              <a:buFont typeface="Arial"/>
              <a:buChar char="•"/>
              <a:tabLst>
                <a:tab pos="401955" algn="l"/>
                <a:tab pos="402590" algn="l"/>
              </a:tabLst>
            </a:pPr>
            <a:r>
              <a:rPr sz="1800" spc="-10" dirty="0">
                <a:latin typeface="Segoe UI"/>
                <a:cs typeface="Segoe UI"/>
              </a:rPr>
              <a:t>Insurance</a:t>
            </a:r>
            <a:endParaRPr sz="1800">
              <a:latin typeface="Segoe UI"/>
              <a:cs typeface="Segoe UI"/>
            </a:endParaRPr>
          </a:p>
          <a:p>
            <a:pPr marL="401955" indent="-287020">
              <a:lnSpc>
                <a:spcPct val="100000"/>
              </a:lnSpc>
              <a:buClr>
                <a:srgbClr val="F16F22"/>
              </a:buClr>
              <a:buFont typeface="Arial"/>
              <a:buChar char="•"/>
              <a:tabLst>
                <a:tab pos="401955" algn="l"/>
                <a:tab pos="402590" algn="l"/>
              </a:tabLst>
            </a:pPr>
            <a:r>
              <a:rPr sz="1800" dirty="0">
                <a:latin typeface="Segoe UI"/>
                <a:cs typeface="Segoe UI"/>
              </a:rPr>
              <a:t>13</a:t>
            </a:r>
            <a:r>
              <a:rPr sz="1800" baseline="25462" dirty="0">
                <a:latin typeface="Segoe UI"/>
                <a:cs typeface="Segoe UI"/>
              </a:rPr>
              <a:t>th</a:t>
            </a:r>
            <a:r>
              <a:rPr sz="1800" spc="232" baseline="25462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month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salary</a:t>
            </a:r>
            <a:endParaRPr sz="1800">
              <a:latin typeface="Segoe UI"/>
              <a:cs typeface="Segoe UI"/>
            </a:endParaRPr>
          </a:p>
          <a:p>
            <a:pPr marL="401955" indent="-287020">
              <a:lnSpc>
                <a:spcPct val="100000"/>
              </a:lnSpc>
              <a:buClr>
                <a:srgbClr val="F16F22"/>
              </a:buClr>
              <a:buFont typeface="Arial"/>
              <a:buChar char="•"/>
              <a:tabLst>
                <a:tab pos="401955" algn="l"/>
                <a:tab pos="402590" algn="l"/>
              </a:tabLst>
            </a:pPr>
            <a:r>
              <a:rPr sz="1800" dirty="0">
                <a:latin typeface="Segoe UI"/>
                <a:cs typeface="Segoe UI"/>
              </a:rPr>
              <a:t>Project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income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22" name="object 22"/>
          <p:cNvSpPr txBox="1"/>
          <p:nvPr/>
        </p:nvSpPr>
        <p:spPr>
          <a:xfrm>
            <a:off x="7487793" y="3748347"/>
            <a:ext cx="1729739" cy="81216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2000" b="1" dirty="0">
                <a:latin typeface="Segoe UI"/>
                <a:cs typeface="Segoe UI"/>
              </a:rPr>
              <a:t>Size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of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project</a:t>
            </a:r>
            <a:endParaRPr sz="2000">
              <a:latin typeface="Segoe UI"/>
              <a:cs typeface="Segoe UI"/>
            </a:endParaRPr>
          </a:p>
          <a:p>
            <a:pPr marL="301625" indent="-286385">
              <a:lnSpc>
                <a:spcPct val="100000"/>
              </a:lnSpc>
              <a:spcBef>
                <a:spcPts val="775"/>
              </a:spcBef>
              <a:buClr>
                <a:srgbClr val="F16F22"/>
              </a:buClr>
              <a:buFont typeface="Arial"/>
              <a:buChar char="•"/>
              <a:tabLst>
                <a:tab pos="301625" algn="l"/>
                <a:tab pos="302260" algn="l"/>
              </a:tabLst>
            </a:pPr>
            <a:r>
              <a:rPr sz="1800" dirty="0">
                <a:latin typeface="Segoe UI"/>
                <a:cs typeface="Segoe UI"/>
              </a:rPr>
              <a:t>Get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from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25" dirty="0">
                <a:latin typeface="Segoe UI"/>
                <a:cs typeface="Segoe UI"/>
              </a:rPr>
              <a:t>PO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395841" y="3730811"/>
            <a:ext cx="2756535" cy="81089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2000" b="1" dirty="0">
                <a:latin typeface="Segoe UI"/>
                <a:cs typeface="Segoe UI"/>
              </a:rPr>
              <a:t>Adjustment</a:t>
            </a:r>
            <a:r>
              <a:rPr sz="2000" b="1" spc="-8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coefficient</a:t>
            </a:r>
            <a:endParaRPr sz="2000">
              <a:latin typeface="Segoe UI"/>
              <a:cs typeface="Segoe UI"/>
            </a:endParaRPr>
          </a:p>
          <a:p>
            <a:pPr marL="815340" indent="-287020">
              <a:lnSpc>
                <a:spcPct val="100000"/>
              </a:lnSpc>
              <a:spcBef>
                <a:spcPts val="775"/>
              </a:spcBef>
              <a:buClr>
                <a:srgbClr val="F16F22"/>
              </a:buClr>
              <a:buFont typeface="Arial"/>
              <a:buChar char="•"/>
              <a:tabLst>
                <a:tab pos="815340" algn="l"/>
                <a:tab pos="815975" algn="l"/>
              </a:tabLst>
            </a:pPr>
            <a:r>
              <a:rPr sz="1800" spc="-10" dirty="0">
                <a:latin typeface="Segoe UI"/>
                <a:cs typeface="Segoe UI"/>
              </a:rPr>
              <a:t>0.5~1.5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5" name="object 5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0" y="1627632"/>
            <a:ext cx="11976100" cy="4246245"/>
            <a:chOff x="0" y="1627632"/>
            <a:chExt cx="11976100" cy="424624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13580"/>
              <a:ext cx="670598" cy="10738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408" y="1627632"/>
              <a:ext cx="11759184" cy="424586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Output:</a:t>
            </a:r>
            <a:r>
              <a:rPr spc="-70" dirty="0"/>
              <a:t> </a:t>
            </a:r>
            <a:r>
              <a:rPr dirty="0"/>
              <a:t>Project</a:t>
            </a:r>
            <a:r>
              <a:rPr spc="-40" dirty="0"/>
              <a:t> </a:t>
            </a:r>
            <a:r>
              <a:rPr dirty="0"/>
              <a:t>funding</a:t>
            </a:r>
            <a:r>
              <a:rPr spc="-70" dirty="0"/>
              <a:t> </a:t>
            </a:r>
            <a:r>
              <a:rPr dirty="0"/>
              <a:t>requirements</a:t>
            </a:r>
            <a:r>
              <a:rPr spc="-30" dirty="0"/>
              <a:t> </a:t>
            </a:r>
            <a:r>
              <a:rPr spc="-10" dirty="0"/>
              <a:t>(cont)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2816" y="2819400"/>
            <a:ext cx="11619230" cy="2295525"/>
          </a:xfrm>
          <a:custGeom>
            <a:avLst/>
            <a:gdLst/>
            <a:ahLst/>
            <a:cxnLst/>
            <a:rect l="l" t="t" r="r" b="b"/>
            <a:pathLst>
              <a:path w="11619230" h="2295525">
                <a:moveTo>
                  <a:pt x="11005058" y="0"/>
                </a:moveTo>
                <a:lnTo>
                  <a:pt x="11005058" y="573786"/>
                </a:lnTo>
                <a:lnTo>
                  <a:pt x="0" y="573786"/>
                </a:lnTo>
                <a:lnTo>
                  <a:pt x="0" y="1721358"/>
                </a:lnTo>
                <a:lnTo>
                  <a:pt x="11005058" y="1721358"/>
                </a:lnTo>
                <a:lnTo>
                  <a:pt x="11005058" y="2295144"/>
                </a:lnTo>
                <a:lnTo>
                  <a:pt x="11618976" y="1147572"/>
                </a:lnTo>
                <a:lnTo>
                  <a:pt x="11005058" y="0"/>
                </a:lnTo>
                <a:close/>
              </a:path>
            </a:pathLst>
          </a:custGeom>
          <a:solidFill>
            <a:srgbClr val="F9D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Control</a:t>
            </a:r>
            <a:r>
              <a:rPr spc="-55" dirty="0"/>
              <a:t> </a:t>
            </a:r>
            <a:r>
              <a:rPr spc="-20" dirty="0"/>
              <a:t>Cost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917244" y="1215476"/>
            <a:ext cx="9526270" cy="8178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1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Control</a:t>
            </a:r>
            <a:r>
              <a:rPr sz="20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Costs</a:t>
            </a:r>
            <a:r>
              <a:rPr sz="20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is</a:t>
            </a:r>
            <a:r>
              <a:rPr sz="20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process</a:t>
            </a:r>
            <a:r>
              <a:rPr sz="20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20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monitoring</a:t>
            </a:r>
            <a:r>
              <a:rPr sz="2000" b="1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status</a:t>
            </a:r>
            <a:r>
              <a:rPr sz="20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20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project</a:t>
            </a:r>
            <a:r>
              <a:rPr sz="20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to</a:t>
            </a:r>
            <a:r>
              <a:rPr sz="2000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update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endParaRPr sz="2000">
              <a:latin typeface="Segoe UI"/>
              <a:cs typeface="Segoe UI"/>
            </a:endParaRPr>
          </a:p>
          <a:p>
            <a:pPr marL="356870">
              <a:lnSpc>
                <a:spcPct val="100000"/>
              </a:lnSpc>
              <a:spcBef>
                <a:spcPts val="720"/>
              </a:spcBef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project</a:t>
            </a:r>
            <a:r>
              <a:rPr sz="20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costs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and</a:t>
            </a:r>
            <a:r>
              <a:rPr sz="2000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managing</a:t>
            </a:r>
            <a:r>
              <a:rPr sz="2000" b="1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changes</a:t>
            </a:r>
            <a:r>
              <a:rPr sz="2000" b="1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to</a:t>
            </a:r>
            <a:r>
              <a:rPr sz="2000" b="1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b="1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cost</a:t>
            </a:r>
            <a:r>
              <a:rPr sz="2000" b="1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252525"/>
                </a:solidFill>
                <a:latin typeface="Segoe UI"/>
                <a:cs typeface="Segoe UI"/>
              </a:rPr>
              <a:t>baseline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3103" y="3057144"/>
            <a:ext cx="3066415" cy="2642870"/>
          </a:xfrm>
          <a:prstGeom prst="rect">
            <a:avLst/>
          </a:prstGeom>
          <a:solidFill>
            <a:srgbClr val="F16F22"/>
          </a:solidFill>
        </p:spPr>
        <p:txBody>
          <a:bodyPr vert="horz" wrap="square" lIns="0" tIns="14604" rIns="0" bIns="0" rtlCol="0">
            <a:spAutoFit/>
          </a:bodyPr>
          <a:lstStyle/>
          <a:p>
            <a:pPr marL="344805" indent="-253365">
              <a:lnSpc>
                <a:spcPct val="100000"/>
              </a:lnSpc>
              <a:spcBef>
                <a:spcPts val="114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documents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ts val="2050"/>
              </a:lnSpc>
              <a:spcBef>
                <a:spcPts val="555"/>
              </a:spcBef>
              <a:buAutoNum type="arabicPeriod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funding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spcBef>
                <a:spcPts val="530"/>
              </a:spcBef>
              <a:buAutoNum type="arabicPeriod" startAt="4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ts val="2055"/>
              </a:lnSpc>
              <a:spcBef>
                <a:spcPts val="550"/>
              </a:spcBef>
              <a:buAutoNum type="arabicPeriod" startAt="4"/>
              <a:tabLst>
                <a:tab pos="34544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Organizational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ts val="2055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assets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90871" y="3075432"/>
            <a:ext cx="3115310" cy="2624455"/>
          </a:xfrm>
          <a:prstGeom prst="rect">
            <a:avLst/>
          </a:prstGeom>
          <a:solidFill>
            <a:srgbClr val="0DAF0E"/>
          </a:solidFill>
        </p:spPr>
        <p:txBody>
          <a:bodyPr vert="horz" wrap="square" lIns="0" tIns="12700" rIns="0" bIns="0" rtlCol="0">
            <a:spAutoFit/>
          </a:bodyPr>
          <a:lstStyle/>
          <a:p>
            <a:pPr marL="346075" indent="-2533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4671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Expert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judgment</a:t>
            </a:r>
            <a:endParaRPr sz="1800">
              <a:latin typeface="Arial"/>
              <a:cs typeface="Arial"/>
            </a:endParaRPr>
          </a:p>
          <a:p>
            <a:pPr marL="346075" indent="-253365">
              <a:lnSpc>
                <a:spcPct val="100000"/>
              </a:lnSpc>
              <a:spcBef>
                <a:spcPts val="530"/>
              </a:spcBef>
              <a:buFont typeface="Arial"/>
              <a:buAutoNum type="arabicPeriod"/>
              <a:tabLst>
                <a:tab pos="346710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800">
              <a:latin typeface="Arial"/>
              <a:cs typeface="Arial"/>
            </a:endParaRPr>
          </a:p>
          <a:p>
            <a:pPr marL="343535" indent="-250190">
              <a:lnSpc>
                <a:spcPts val="2050"/>
              </a:lnSpc>
              <a:spcBef>
                <a:spcPts val="555"/>
              </a:spcBef>
              <a:buAutoNum type="arabicPeriod"/>
              <a:tabLst>
                <a:tab pos="343535" algn="l"/>
              </a:tabLst>
            </a:pP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To-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complete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endParaRPr sz="1800">
              <a:latin typeface="Arial"/>
              <a:cs typeface="Arial"/>
            </a:endParaRPr>
          </a:p>
          <a:p>
            <a:pPr marL="93345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index</a:t>
            </a:r>
            <a:endParaRPr sz="1800">
              <a:latin typeface="Arial"/>
              <a:cs typeface="Arial"/>
            </a:endParaRPr>
          </a:p>
          <a:p>
            <a:pPr marL="346075" indent="-253365">
              <a:lnSpc>
                <a:spcPts val="2050"/>
              </a:lnSpc>
              <a:spcBef>
                <a:spcPts val="530"/>
              </a:spcBef>
              <a:buAutoNum type="arabicPeriod" startAt="4"/>
              <a:tabLst>
                <a:tab pos="34671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800">
              <a:latin typeface="Arial"/>
              <a:cs typeface="Arial"/>
            </a:endParaRPr>
          </a:p>
          <a:p>
            <a:pPr marL="93345">
              <a:lnSpc>
                <a:spcPts val="205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05216" y="3057144"/>
            <a:ext cx="3072765" cy="2642870"/>
          </a:xfrm>
          <a:prstGeom prst="rect">
            <a:avLst/>
          </a:prstGeom>
          <a:solidFill>
            <a:srgbClr val="33ABC3"/>
          </a:solidFill>
        </p:spPr>
        <p:txBody>
          <a:bodyPr vert="horz" wrap="square" lIns="0" tIns="39370" rIns="0" bIns="0" rtlCol="0">
            <a:spAutoFit/>
          </a:bodyPr>
          <a:lstStyle/>
          <a:p>
            <a:pPr marL="92075" marR="699770" indent="254000">
              <a:lnSpc>
                <a:spcPct val="100000"/>
              </a:lnSpc>
              <a:spcBef>
                <a:spcPts val="310"/>
              </a:spcBef>
              <a:buAutoNum type="arabicPeriod"/>
              <a:tabLst>
                <a:tab pos="346075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18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performance information</a:t>
            </a:r>
            <a:endParaRPr sz="1800">
              <a:latin typeface="Arial"/>
              <a:cs typeface="Arial"/>
            </a:endParaRPr>
          </a:p>
          <a:p>
            <a:pPr marL="344805" indent="-253365">
              <a:lnSpc>
                <a:spcPct val="100000"/>
              </a:lnSpc>
              <a:buAutoNum type="arabicPeriod"/>
              <a:tabLst>
                <a:tab pos="345440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forecasts</a:t>
            </a:r>
            <a:endParaRPr sz="1800">
              <a:latin typeface="Arial"/>
              <a:cs typeface="Arial"/>
            </a:endParaRPr>
          </a:p>
          <a:p>
            <a:pPr marL="345440" indent="-2540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46075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endParaRPr sz="1800">
              <a:latin typeface="Arial"/>
              <a:cs typeface="Arial"/>
            </a:endParaRPr>
          </a:p>
          <a:p>
            <a:pPr marL="345440" indent="-254000">
              <a:lnSpc>
                <a:spcPct val="100000"/>
              </a:lnSpc>
              <a:buAutoNum type="arabicPeriod"/>
              <a:tabLst>
                <a:tab pos="346075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updates</a:t>
            </a:r>
            <a:endParaRPr sz="1800">
              <a:latin typeface="Arial"/>
              <a:cs typeface="Arial"/>
            </a:endParaRPr>
          </a:p>
          <a:p>
            <a:pPr marL="345440" indent="-254000">
              <a:lnSpc>
                <a:spcPct val="100000"/>
              </a:lnSpc>
              <a:buAutoNum type="arabicPeriod" startAt="5"/>
              <a:tabLst>
                <a:tab pos="346075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documents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updates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3103" y="2557272"/>
            <a:ext cx="3066415" cy="47879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971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5"/>
              </a:spcBef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INPUTS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90871" y="2545079"/>
            <a:ext cx="3115310" cy="50038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10795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850"/>
              </a:spcBef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TOOLS</a:t>
            </a:r>
            <a:r>
              <a:rPr sz="18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1800" b="1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TECHNIQUES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05216" y="2545079"/>
            <a:ext cx="3072765" cy="49085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102870" rIns="0" bIns="0" rtlCol="0">
            <a:spAutoFit/>
          </a:bodyPr>
          <a:lstStyle/>
          <a:p>
            <a:pPr marL="1016635">
              <a:lnSpc>
                <a:spcPct val="100000"/>
              </a:lnSpc>
              <a:spcBef>
                <a:spcPts val="810"/>
              </a:spcBef>
            </a:pP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OUTPUTS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2519" y="3557015"/>
            <a:ext cx="4681855" cy="2898775"/>
            <a:chOff x="1112519" y="3557015"/>
            <a:chExt cx="4681855" cy="2898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519" y="4032503"/>
              <a:ext cx="4681728" cy="24231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74647" y="3557015"/>
              <a:ext cx="1219200" cy="451484"/>
            </a:xfrm>
            <a:custGeom>
              <a:avLst/>
              <a:gdLst/>
              <a:ahLst/>
              <a:cxnLst/>
              <a:rect l="l" t="t" r="r" b="b"/>
              <a:pathLst>
                <a:path w="1219200" h="451485">
                  <a:moveTo>
                    <a:pt x="1144016" y="0"/>
                  </a:moveTo>
                  <a:lnTo>
                    <a:pt x="75184" y="0"/>
                  </a:lnTo>
                  <a:lnTo>
                    <a:pt x="45916" y="5907"/>
                  </a:lnTo>
                  <a:lnTo>
                    <a:pt x="22018" y="22018"/>
                  </a:lnTo>
                  <a:lnTo>
                    <a:pt x="5907" y="45916"/>
                  </a:lnTo>
                  <a:lnTo>
                    <a:pt x="0" y="75184"/>
                  </a:lnTo>
                  <a:lnTo>
                    <a:pt x="0" y="375920"/>
                  </a:lnTo>
                  <a:lnTo>
                    <a:pt x="5907" y="405187"/>
                  </a:lnTo>
                  <a:lnTo>
                    <a:pt x="22018" y="429085"/>
                  </a:lnTo>
                  <a:lnTo>
                    <a:pt x="45916" y="445196"/>
                  </a:lnTo>
                  <a:lnTo>
                    <a:pt x="75184" y="451104"/>
                  </a:lnTo>
                  <a:lnTo>
                    <a:pt x="1144016" y="451104"/>
                  </a:lnTo>
                  <a:lnTo>
                    <a:pt x="1173283" y="445196"/>
                  </a:lnTo>
                  <a:lnTo>
                    <a:pt x="1197181" y="429085"/>
                  </a:lnTo>
                  <a:lnTo>
                    <a:pt x="1213292" y="405187"/>
                  </a:lnTo>
                  <a:lnTo>
                    <a:pt x="1219200" y="375920"/>
                  </a:lnTo>
                  <a:lnTo>
                    <a:pt x="1219200" y="75184"/>
                  </a:lnTo>
                  <a:lnTo>
                    <a:pt x="1213292" y="45916"/>
                  </a:lnTo>
                  <a:lnTo>
                    <a:pt x="1197181" y="22018"/>
                  </a:lnTo>
                  <a:lnTo>
                    <a:pt x="1173283" y="5907"/>
                  </a:lnTo>
                  <a:lnTo>
                    <a:pt x="1144016" y="0"/>
                  </a:lnTo>
                  <a:close/>
                </a:path>
              </a:pathLst>
            </a:custGeom>
            <a:solidFill>
              <a:srgbClr val="0DAF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17244" y="1215476"/>
            <a:ext cx="10536555" cy="1736089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81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585470" algn="l"/>
                <a:tab pos="586105" algn="l"/>
              </a:tabLst>
            </a:pPr>
            <a:r>
              <a:rPr sz="2000" dirty="0">
                <a:latin typeface="Segoe UI"/>
                <a:cs typeface="Segoe UI"/>
              </a:rPr>
              <a:t>Monitoring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status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update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costs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&amp;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managing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changes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to</a:t>
            </a:r>
            <a:endParaRPr sz="2000">
              <a:latin typeface="Segoe UI"/>
              <a:cs typeface="Segoe UI"/>
            </a:endParaRPr>
          </a:p>
          <a:p>
            <a:pPr marL="585470">
              <a:lnSpc>
                <a:spcPct val="100000"/>
              </a:lnSpc>
              <a:spcBef>
                <a:spcPts val="720"/>
              </a:spcBef>
            </a:pP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cost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baseline</a:t>
            </a:r>
            <a:endParaRPr sz="2000">
              <a:latin typeface="Segoe UI"/>
              <a:cs typeface="Segoe UI"/>
            </a:endParaRPr>
          </a:p>
          <a:p>
            <a:pPr marL="585470" indent="-573405">
              <a:lnSpc>
                <a:spcPct val="100000"/>
              </a:lnSpc>
              <a:spcBef>
                <a:spcPts val="171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585470" algn="l"/>
                <a:tab pos="586105" algn="l"/>
              </a:tabLst>
            </a:pPr>
            <a:r>
              <a:rPr sz="2000" dirty="0">
                <a:latin typeface="Segoe UI"/>
                <a:cs typeface="Segoe UI"/>
              </a:rPr>
              <a:t>Provides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means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recognize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variance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from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plan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order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take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corrective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action</a:t>
            </a:r>
            <a:endParaRPr sz="2000">
              <a:latin typeface="Segoe UI"/>
              <a:cs typeface="Segoe UI"/>
            </a:endParaRPr>
          </a:p>
          <a:p>
            <a:pPr marL="585470">
              <a:lnSpc>
                <a:spcPct val="100000"/>
              </a:lnSpc>
              <a:spcBef>
                <a:spcPts val="720"/>
              </a:spcBef>
            </a:pPr>
            <a:r>
              <a:rPr sz="2000" dirty="0">
                <a:latin typeface="Segoe UI"/>
                <a:cs typeface="Segoe UI"/>
              </a:rPr>
              <a:t>and</a:t>
            </a:r>
            <a:r>
              <a:rPr sz="2000" spc="-8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minimize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risk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Technique:</a:t>
            </a:r>
            <a:r>
              <a:rPr spc="-110" dirty="0"/>
              <a:t> </a:t>
            </a:r>
            <a:r>
              <a:rPr dirty="0"/>
              <a:t>Data</a:t>
            </a:r>
            <a:r>
              <a:rPr spc="-75" dirty="0"/>
              <a:t> </a:t>
            </a:r>
            <a:r>
              <a:rPr dirty="0"/>
              <a:t>analysis</a:t>
            </a:r>
            <a:r>
              <a:rPr spc="-80" dirty="0"/>
              <a:t> </a:t>
            </a:r>
            <a:r>
              <a:rPr dirty="0"/>
              <a:t>–</a:t>
            </a:r>
            <a:r>
              <a:rPr spc="-50" dirty="0"/>
              <a:t> </a:t>
            </a:r>
            <a:r>
              <a:rPr spc="-10" dirty="0"/>
              <a:t>Variance</a:t>
            </a:r>
            <a:r>
              <a:rPr spc="-110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02791" y="3628085"/>
            <a:ext cx="9652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Plan</a:t>
            </a:r>
            <a:r>
              <a:rPr sz="18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Cost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66032" y="3550920"/>
            <a:ext cx="1472565" cy="426720"/>
          </a:xfrm>
          <a:custGeom>
            <a:avLst/>
            <a:gdLst/>
            <a:ahLst/>
            <a:cxnLst/>
            <a:rect l="l" t="t" r="r" b="b"/>
            <a:pathLst>
              <a:path w="1472564" h="426720">
                <a:moveTo>
                  <a:pt x="1401064" y="0"/>
                </a:moveTo>
                <a:lnTo>
                  <a:pt x="71119" y="0"/>
                </a:lnTo>
                <a:lnTo>
                  <a:pt x="43451" y="5593"/>
                </a:lnTo>
                <a:lnTo>
                  <a:pt x="20843" y="20843"/>
                </a:lnTo>
                <a:lnTo>
                  <a:pt x="5593" y="43451"/>
                </a:lnTo>
                <a:lnTo>
                  <a:pt x="0" y="71119"/>
                </a:lnTo>
                <a:lnTo>
                  <a:pt x="0" y="355599"/>
                </a:lnTo>
                <a:lnTo>
                  <a:pt x="5593" y="383268"/>
                </a:lnTo>
                <a:lnTo>
                  <a:pt x="20843" y="405876"/>
                </a:lnTo>
                <a:lnTo>
                  <a:pt x="43451" y="421126"/>
                </a:lnTo>
                <a:lnTo>
                  <a:pt x="71119" y="426719"/>
                </a:lnTo>
                <a:lnTo>
                  <a:pt x="1401064" y="426719"/>
                </a:lnTo>
                <a:lnTo>
                  <a:pt x="1428732" y="421126"/>
                </a:lnTo>
                <a:lnTo>
                  <a:pt x="1451340" y="405876"/>
                </a:lnTo>
                <a:lnTo>
                  <a:pt x="1466590" y="383268"/>
                </a:lnTo>
                <a:lnTo>
                  <a:pt x="1472183" y="355599"/>
                </a:lnTo>
                <a:lnTo>
                  <a:pt x="1472183" y="71119"/>
                </a:lnTo>
                <a:lnTo>
                  <a:pt x="1466590" y="43451"/>
                </a:lnTo>
                <a:lnTo>
                  <a:pt x="1451340" y="20843"/>
                </a:lnTo>
                <a:lnTo>
                  <a:pt x="1428732" y="5593"/>
                </a:lnTo>
                <a:lnTo>
                  <a:pt x="1401064" y="0"/>
                </a:lnTo>
                <a:close/>
              </a:path>
            </a:pathLst>
          </a:custGeom>
          <a:solidFill>
            <a:srgbClr val="F16F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19194" y="3609797"/>
            <a:ext cx="1169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Actual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 Cost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1240" y="3514344"/>
            <a:ext cx="5663184" cy="2721863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30" dirty="0"/>
              <a:t>Technique:</a:t>
            </a:r>
            <a:r>
              <a:rPr sz="3200" spc="-60" dirty="0"/>
              <a:t> </a:t>
            </a:r>
            <a:r>
              <a:rPr sz="3200" dirty="0"/>
              <a:t>Data</a:t>
            </a:r>
            <a:r>
              <a:rPr sz="3200" spc="-95" dirty="0"/>
              <a:t> </a:t>
            </a:r>
            <a:r>
              <a:rPr sz="3200" dirty="0"/>
              <a:t>analysis</a:t>
            </a:r>
            <a:r>
              <a:rPr sz="3200" spc="-75" dirty="0"/>
              <a:t> </a:t>
            </a:r>
            <a:r>
              <a:rPr sz="3200" dirty="0"/>
              <a:t>–</a:t>
            </a:r>
            <a:r>
              <a:rPr sz="3200" spc="-125" dirty="0"/>
              <a:t> </a:t>
            </a:r>
            <a:r>
              <a:rPr sz="3200" spc="-20" dirty="0"/>
              <a:t>Variance</a:t>
            </a:r>
            <a:r>
              <a:rPr sz="3200" spc="-100" dirty="0"/>
              <a:t> </a:t>
            </a:r>
            <a:r>
              <a:rPr sz="3200" dirty="0"/>
              <a:t>analysis</a:t>
            </a:r>
            <a:r>
              <a:rPr sz="3200" spc="-110" dirty="0"/>
              <a:t> </a:t>
            </a:r>
            <a:r>
              <a:rPr sz="3200" spc="-10" dirty="0"/>
              <a:t>(cont)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832103" y="1731264"/>
            <a:ext cx="10521950" cy="502920"/>
            <a:chOff x="832103" y="1731264"/>
            <a:chExt cx="10521950" cy="502920"/>
          </a:xfrm>
        </p:grpSpPr>
        <p:sp>
          <p:nvSpPr>
            <p:cNvPr id="4" name="object 4"/>
            <p:cNvSpPr/>
            <p:nvPr/>
          </p:nvSpPr>
          <p:spPr>
            <a:xfrm>
              <a:off x="838199" y="1737360"/>
              <a:ext cx="10509885" cy="490855"/>
            </a:xfrm>
            <a:custGeom>
              <a:avLst/>
              <a:gdLst/>
              <a:ahLst/>
              <a:cxnLst/>
              <a:rect l="l" t="t" r="r" b="b"/>
              <a:pathLst>
                <a:path w="10509885" h="490855">
                  <a:moveTo>
                    <a:pt x="10427716" y="0"/>
                  </a:moveTo>
                  <a:lnTo>
                    <a:pt x="81787" y="0"/>
                  </a:lnTo>
                  <a:lnTo>
                    <a:pt x="49950" y="6421"/>
                  </a:lnTo>
                  <a:lnTo>
                    <a:pt x="23953" y="23939"/>
                  </a:lnTo>
                  <a:lnTo>
                    <a:pt x="6426" y="49934"/>
                  </a:lnTo>
                  <a:lnTo>
                    <a:pt x="0" y="81787"/>
                  </a:lnTo>
                  <a:lnTo>
                    <a:pt x="0" y="408939"/>
                  </a:lnTo>
                  <a:lnTo>
                    <a:pt x="6426" y="440793"/>
                  </a:lnTo>
                  <a:lnTo>
                    <a:pt x="23953" y="466788"/>
                  </a:lnTo>
                  <a:lnTo>
                    <a:pt x="49950" y="484306"/>
                  </a:lnTo>
                  <a:lnTo>
                    <a:pt x="81787" y="490727"/>
                  </a:lnTo>
                  <a:lnTo>
                    <a:pt x="10427716" y="490727"/>
                  </a:lnTo>
                  <a:lnTo>
                    <a:pt x="10459569" y="484306"/>
                  </a:lnTo>
                  <a:lnTo>
                    <a:pt x="10485564" y="466788"/>
                  </a:lnTo>
                  <a:lnTo>
                    <a:pt x="10503082" y="440793"/>
                  </a:lnTo>
                  <a:lnTo>
                    <a:pt x="10509504" y="408939"/>
                  </a:lnTo>
                  <a:lnTo>
                    <a:pt x="10509504" y="81787"/>
                  </a:lnTo>
                  <a:lnTo>
                    <a:pt x="10503082" y="49934"/>
                  </a:lnTo>
                  <a:lnTo>
                    <a:pt x="10485564" y="23939"/>
                  </a:lnTo>
                  <a:lnTo>
                    <a:pt x="10459569" y="6421"/>
                  </a:lnTo>
                  <a:lnTo>
                    <a:pt x="10427716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8199" y="1737360"/>
              <a:ext cx="10509885" cy="490855"/>
            </a:xfrm>
            <a:custGeom>
              <a:avLst/>
              <a:gdLst/>
              <a:ahLst/>
              <a:cxnLst/>
              <a:rect l="l" t="t" r="r" b="b"/>
              <a:pathLst>
                <a:path w="10509885" h="490855">
                  <a:moveTo>
                    <a:pt x="0" y="81787"/>
                  </a:moveTo>
                  <a:lnTo>
                    <a:pt x="6426" y="49934"/>
                  </a:lnTo>
                  <a:lnTo>
                    <a:pt x="23953" y="23939"/>
                  </a:lnTo>
                  <a:lnTo>
                    <a:pt x="49950" y="6421"/>
                  </a:lnTo>
                  <a:lnTo>
                    <a:pt x="81787" y="0"/>
                  </a:lnTo>
                  <a:lnTo>
                    <a:pt x="10427716" y="0"/>
                  </a:lnTo>
                  <a:lnTo>
                    <a:pt x="10459569" y="6421"/>
                  </a:lnTo>
                  <a:lnTo>
                    <a:pt x="10485564" y="23939"/>
                  </a:lnTo>
                  <a:lnTo>
                    <a:pt x="10503082" y="49934"/>
                  </a:lnTo>
                  <a:lnTo>
                    <a:pt x="10509504" y="81787"/>
                  </a:lnTo>
                  <a:lnTo>
                    <a:pt x="10509504" y="408939"/>
                  </a:lnTo>
                  <a:lnTo>
                    <a:pt x="10503082" y="440793"/>
                  </a:lnTo>
                  <a:lnTo>
                    <a:pt x="10485564" y="466788"/>
                  </a:lnTo>
                  <a:lnTo>
                    <a:pt x="10459569" y="484306"/>
                  </a:lnTo>
                  <a:lnTo>
                    <a:pt x="10427716" y="490727"/>
                  </a:lnTo>
                  <a:lnTo>
                    <a:pt x="81787" y="490727"/>
                  </a:lnTo>
                  <a:lnTo>
                    <a:pt x="49950" y="484306"/>
                  </a:lnTo>
                  <a:lnTo>
                    <a:pt x="23953" y="466788"/>
                  </a:lnTo>
                  <a:lnTo>
                    <a:pt x="6426" y="440793"/>
                  </a:lnTo>
                  <a:lnTo>
                    <a:pt x="0" y="408939"/>
                  </a:lnTo>
                  <a:lnTo>
                    <a:pt x="0" y="81787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32103" y="3340608"/>
            <a:ext cx="10521950" cy="502920"/>
            <a:chOff x="832103" y="3340608"/>
            <a:chExt cx="10521950" cy="502920"/>
          </a:xfrm>
        </p:grpSpPr>
        <p:sp>
          <p:nvSpPr>
            <p:cNvPr id="7" name="object 7"/>
            <p:cNvSpPr/>
            <p:nvPr/>
          </p:nvSpPr>
          <p:spPr>
            <a:xfrm>
              <a:off x="838199" y="3346704"/>
              <a:ext cx="10509885" cy="490855"/>
            </a:xfrm>
            <a:custGeom>
              <a:avLst/>
              <a:gdLst/>
              <a:ahLst/>
              <a:cxnLst/>
              <a:rect l="l" t="t" r="r" b="b"/>
              <a:pathLst>
                <a:path w="10509885" h="490854">
                  <a:moveTo>
                    <a:pt x="10427716" y="0"/>
                  </a:moveTo>
                  <a:lnTo>
                    <a:pt x="81787" y="0"/>
                  </a:lnTo>
                  <a:lnTo>
                    <a:pt x="49950" y="6421"/>
                  </a:lnTo>
                  <a:lnTo>
                    <a:pt x="23953" y="23939"/>
                  </a:lnTo>
                  <a:lnTo>
                    <a:pt x="6426" y="49934"/>
                  </a:lnTo>
                  <a:lnTo>
                    <a:pt x="0" y="81787"/>
                  </a:lnTo>
                  <a:lnTo>
                    <a:pt x="0" y="408940"/>
                  </a:lnTo>
                  <a:lnTo>
                    <a:pt x="6426" y="440793"/>
                  </a:lnTo>
                  <a:lnTo>
                    <a:pt x="23953" y="466788"/>
                  </a:lnTo>
                  <a:lnTo>
                    <a:pt x="49950" y="484306"/>
                  </a:lnTo>
                  <a:lnTo>
                    <a:pt x="81787" y="490728"/>
                  </a:lnTo>
                  <a:lnTo>
                    <a:pt x="10427716" y="490728"/>
                  </a:lnTo>
                  <a:lnTo>
                    <a:pt x="10459569" y="484306"/>
                  </a:lnTo>
                  <a:lnTo>
                    <a:pt x="10485564" y="466788"/>
                  </a:lnTo>
                  <a:lnTo>
                    <a:pt x="10503082" y="440793"/>
                  </a:lnTo>
                  <a:lnTo>
                    <a:pt x="10509504" y="408940"/>
                  </a:lnTo>
                  <a:lnTo>
                    <a:pt x="10509504" y="81787"/>
                  </a:lnTo>
                  <a:lnTo>
                    <a:pt x="10503082" y="49934"/>
                  </a:lnTo>
                  <a:lnTo>
                    <a:pt x="10485564" y="23939"/>
                  </a:lnTo>
                  <a:lnTo>
                    <a:pt x="10459569" y="6421"/>
                  </a:lnTo>
                  <a:lnTo>
                    <a:pt x="10427716" y="0"/>
                  </a:lnTo>
                  <a:close/>
                </a:path>
              </a:pathLst>
            </a:custGeom>
            <a:solidFill>
              <a:srgbClr val="0DAF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8199" y="3346704"/>
              <a:ext cx="10509885" cy="490855"/>
            </a:xfrm>
            <a:custGeom>
              <a:avLst/>
              <a:gdLst/>
              <a:ahLst/>
              <a:cxnLst/>
              <a:rect l="l" t="t" r="r" b="b"/>
              <a:pathLst>
                <a:path w="10509885" h="490854">
                  <a:moveTo>
                    <a:pt x="0" y="81787"/>
                  </a:moveTo>
                  <a:lnTo>
                    <a:pt x="6426" y="49934"/>
                  </a:lnTo>
                  <a:lnTo>
                    <a:pt x="23953" y="23939"/>
                  </a:lnTo>
                  <a:lnTo>
                    <a:pt x="49950" y="6421"/>
                  </a:lnTo>
                  <a:lnTo>
                    <a:pt x="81787" y="0"/>
                  </a:lnTo>
                  <a:lnTo>
                    <a:pt x="10427716" y="0"/>
                  </a:lnTo>
                  <a:lnTo>
                    <a:pt x="10459569" y="6421"/>
                  </a:lnTo>
                  <a:lnTo>
                    <a:pt x="10485564" y="23939"/>
                  </a:lnTo>
                  <a:lnTo>
                    <a:pt x="10503082" y="49934"/>
                  </a:lnTo>
                  <a:lnTo>
                    <a:pt x="10509504" y="81787"/>
                  </a:lnTo>
                  <a:lnTo>
                    <a:pt x="10509504" y="408940"/>
                  </a:lnTo>
                  <a:lnTo>
                    <a:pt x="10503082" y="440793"/>
                  </a:lnTo>
                  <a:lnTo>
                    <a:pt x="10485564" y="466788"/>
                  </a:lnTo>
                  <a:lnTo>
                    <a:pt x="10459569" y="484306"/>
                  </a:lnTo>
                  <a:lnTo>
                    <a:pt x="10427716" y="490728"/>
                  </a:lnTo>
                  <a:lnTo>
                    <a:pt x="81787" y="490728"/>
                  </a:lnTo>
                  <a:lnTo>
                    <a:pt x="49950" y="484306"/>
                  </a:lnTo>
                  <a:lnTo>
                    <a:pt x="23953" y="466788"/>
                  </a:lnTo>
                  <a:lnTo>
                    <a:pt x="6426" y="440793"/>
                  </a:lnTo>
                  <a:lnTo>
                    <a:pt x="0" y="408940"/>
                  </a:lnTo>
                  <a:lnTo>
                    <a:pt x="0" y="81787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32103" y="4392167"/>
            <a:ext cx="10521950" cy="1588135"/>
            <a:chOff x="832103" y="4392167"/>
            <a:chExt cx="10521950" cy="1588135"/>
          </a:xfrm>
        </p:grpSpPr>
        <p:sp>
          <p:nvSpPr>
            <p:cNvPr id="10" name="object 10"/>
            <p:cNvSpPr/>
            <p:nvPr/>
          </p:nvSpPr>
          <p:spPr>
            <a:xfrm>
              <a:off x="838199" y="4398263"/>
              <a:ext cx="10509885" cy="487680"/>
            </a:xfrm>
            <a:custGeom>
              <a:avLst/>
              <a:gdLst/>
              <a:ahLst/>
              <a:cxnLst/>
              <a:rect l="l" t="t" r="r" b="b"/>
              <a:pathLst>
                <a:path w="10509885" h="487679">
                  <a:moveTo>
                    <a:pt x="10428224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0428224" y="487680"/>
                  </a:lnTo>
                  <a:lnTo>
                    <a:pt x="10459837" y="481284"/>
                  </a:lnTo>
                  <a:lnTo>
                    <a:pt x="10485675" y="463851"/>
                  </a:lnTo>
                  <a:lnTo>
                    <a:pt x="10503108" y="438013"/>
                  </a:lnTo>
                  <a:lnTo>
                    <a:pt x="10509504" y="406400"/>
                  </a:lnTo>
                  <a:lnTo>
                    <a:pt x="10509504" y="81280"/>
                  </a:lnTo>
                  <a:lnTo>
                    <a:pt x="10503108" y="49666"/>
                  </a:lnTo>
                  <a:lnTo>
                    <a:pt x="10485675" y="23828"/>
                  </a:lnTo>
                  <a:lnTo>
                    <a:pt x="10459837" y="6395"/>
                  </a:lnTo>
                  <a:lnTo>
                    <a:pt x="10428224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8199" y="4398263"/>
              <a:ext cx="10509885" cy="487680"/>
            </a:xfrm>
            <a:custGeom>
              <a:avLst/>
              <a:gdLst/>
              <a:ahLst/>
              <a:cxnLst/>
              <a:rect l="l" t="t" r="r" b="b"/>
              <a:pathLst>
                <a:path w="10509885" h="487679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0428224" y="0"/>
                  </a:lnTo>
                  <a:lnTo>
                    <a:pt x="10459837" y="6395"/>
                  </a:lnTo>
                  <a:lnTo>
                    <a:pt x="10485675" y="23828"/>
                  </a:lnTo>
                  <a:lnTo>
                    <a:pt x="10503108" y="49666"/>
                  </a:lnTo>
                  <a:lnTo>
                    <a:pt x="10509504" y="81280"/>
                  </a:lnTo>
                  <a:lnTo>
                    <a:pt x="10509504" y="406400"/>
                  </a:lnTo>
                  <a:lnTo>
                    <a:pt x="10503108" y="438013"/>
                  </a:lnTo>
                  <a:lnTo>
                    <a:pt x="10485675" y="463851"/>
                  </a:lnTo>
                  <a:lnTo>
                    <a:pt x="10459837" y="481284"/>
                  </a:lnTo>
                  <a:lnTo>
                    <a:pt x="10428224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8199" y="4940807"/>
              <a:ext cx="10509885" cy="490855"/>
            </a:xfrm>
            <a:custGeom>
              <a:avLst/>
              <a:gdLst/>
              <a:ahLst/>
              <a:cxnLst/>
              <a:rect l="l" t="t" r="r" b="b"/>
              <a:pathLst>
                <a:path w="10509885" h="490854">
                  <a:moveTo>
                    <a:pt x="10427716" y="0"/>
                  </a:moveTo>
                  <a:lnTo>
                    <a:pt x="81787" y="0"/>
                  </a:lnTo>
                  <a:lnTo>
                    <a:pt x="49950" y="6421"/>
                  </a:lnTo>
                  <a:lnTo>
                    <a:pt x="23953" y="23939"/>
                  </a:lnTo>
                  <a:lnTo>
                    <a:pt x="6426" y="49934"/>
                  </a:lnTo>
                  <a:lnTo>
                    <a:pt x="0" y="81788"/>
                  </a:lnTo>
                  <a:lnTo>
                    <a:pt x="0" y="408940"/>
                  </a:lnTo>
                  <a:lnTo>
                    <a:pt x="6426" y="440793"/>
                  </a:lnTo>
                  <a:lnTo>
                    <a:pt x="23953" y="466788"/>
                  </a:lnTo>
                  <a:lnTo>
                    <a:pt x="49950" y="484306"/>
                  </a:lnTo>
                  <a:lnTo>
                    <a:pt x="81787" y="490728"/>
                  </a:lnTo>
                  <a:lnTo>
                    <a:pt x="10427716" y="490728"/>
                  </a:lnTo>
                  <a:lnTo>
                    <a:pt x="10459569" y="484306"/>
                  </a:lnTo>
                  <a:lnTo>
                    <a:pt x="10485564" y="466788"/>
                  </a:lnTo>
                  <a:lnTo>
                    <a:pt x="10503082" y="440793"/>
                  </a:lnTo>
                  <a:lnTo>
                    <a:pt x="10509504" y="408940"/>
                  </a:lnTo>
                  <a:lnTo>
                    <a:pt x="10509504" y="81788"/>
                  </a:lnTo>
                  <a:lnTo>
                    <a:pt x="10503082" y="49934"/>
                  </a:lnTo>
                  <a:lnTo>
                    <a:pt x="10485564" y="23939"/>
                  </a:lnTo>
                  <a:lnTo>
                    <a:pt x="10459569" y="6421"/>
                  </a:lnTo>
                  <a:lnTo>
                    <a:pt x="10427716" y="0"/>
                  </a:lnTo>
                  <a:close/>
                </a:path>
              </a:pathLst>
            </a:custGeom>
            <a:solidFill>
              <a:srgbClr val="FD9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8199" y="4940807"/>
              <a:ext cx="10509885" cy="490855"/>
            </a:xfrm>
            <a:custGeom>
              <a:avLst/>
              <a:gdLst/>
              <a:ahLst/>
              <a:cxnLst/>
              <a:rect l="l" t="t" r="r" b="b"/>
              <a:pathLst>
                <a:path w="10509885" h="490854">
                  <a:moveTo>
                    <a:pt x="0" y="81788"/>
                  </a:moveTo>
                  <a:lnTo>
                    <a:pt x="6426" y="49934"/>
                  </a:lnTo>
                  <a:lnTo>
                    <a:pt x="23953" y="23939"/>
                  </a:lnTo>
                  <a:lnTo>
                    <a:pt x="49950" y="6421"/>
                  </a:lnTo>
                  <a:lnTo>
                    <a:pt x="81787" y="0"/>
                  </a:lnTo>
                  <a:lnTo>
                    <a:pt x="10427716" y="0"/>
                  </a:lnTo>
                  <a:lnTo>
                    <a:pt x="10459569" y="6421"/>
                  </a:lnTo>
                  <a:lnTo>
                    <a:pt x="10485564" y="23939"/>
                  </a:lnTo>
                  <a:lnTo>
                    <a:pt x="10503082" y="49934"/>
                  </a:lnTo>
                  <a:lnTo>
                    <a:pt x="10509504" y="81788"/>
                  </a:lnTo>
                  <a:lnTo>
                    <a:pt x="10509504" y="408940"/>
                  </a:lnTo>
                  <a:lnTo>
                    <a:pt x="10503082" y="440793"/>
                  </a:lnTo>
                  <a:lnTo>
                    <a:pt x="10485564" y="466788"/>
                  </a:lnTo>
                  <a:lnTo>
                    <a:pt x="10459569" y="484306"/>
                  </a:lnTo>
                  <a:lnTo>
                    <a:pt x="10427716" y="490728"/>
                  </a:lnTo>
                  <a:lnTo>
                    <a:pt x="81787" y="490728"/>
                  </a:lnTo>
                  <a:lnTo>
                    <a:pt x="49950" y="484306"/>
                  </a:lnTo>
                  <a:lnTo>
                    <a:pt x="23953" y="466788"/>
                  </a:lnTo>
                  <a:lnTo>
                    <a:pt x="6426" y="440793"/>
                  </a:lnTo>
                  <a:lnTo>
                    <a:pt x="0" y="408940"/>
                  </a:lnTo>
                  <a:lnTo>
                    <a:pt x="0" y="81788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8199" y="5486400"/>
              <a:ext cx="10509885" cy="487680"/>
            </a:xfrm>
            <a:custGeom>
              <a:avLst/>
              <a:gdLst/>
              <a:ahLst/>
              <a:cxnLst/>
              <a:rect l="l" t="t" r="r" b="b"/>
              <a:pathLst>
                <a:path w="10509885" h="487679">
                  <a:moveTo>
                    <a:pt x="10428224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39"/>
                  </a:lnTo>
                  <a:lnTo>
                    <a:pt x="23804" y="463875"/>
                  </a:lnTo>
                  <a:lnTo>
                    <a:pt x="49640" y="481293"/>
                  </a:lnTo>
                  <a:lnTo>
                    <a:pt x="81280" y="487680"/>
                  </a:lnTo>
                  <a:lnTo>
                    <a:pt x="10428224" y="487680"/>
                  </a:lnTo>
                  <a:lnTo>
                    <a:pt x="10459837" y="481293"/>
                  </a:lnTo>
                  <a:lnTo>
                    <a:pt x="10485675" y="463875"/>
                  </a:lnTo>
                  <a:lnTo>
                    <a:pt x="10503108" y="438039"/>
                  </a:lnTo>
                  <a:lnTo>
                    <a:pt x="10509504" y="406400"/>
                  </a:lnTo>
                  <a:lnTo>
                    <a:pt x="10509504" y="81280"/>
                  </a:lnTo>
                  <a:lnTo>
                    <a:pt x="10503108" y="49666"/>
                  </a:lnTo>
                  <a:lnTo>
                    <a:pt x="10485675" y="23828"/>
                  </a:lnTo>
                  <a:lnTo>
                    <a:pt x="10459837" y="6395"/>
                  </a:lnTo>
                  <a:lnTo>
                    <a:pt x="10428224" y="0"/>
                  </a:lnTo>
                  <a:close/>
                </a:path>
              </a:pathLst>
            </a:custGeom>
            <a:solidFill>
              <a:srgbClr val="094E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8199" y="5486400"/>
              <a:ext cx="10509885" cy="487680"/>
            </a:xfrm>
            <a:custGeom>
              <a:avLst/>
              <a:gdLst/>
              <a:ahLst/>
              <a:cxnLst/>
              <a:rect l="l" t="t" r="r" b="b"/>
              <a:pathLst>
                <a:path w="10509885" h="487679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0428224" y="0"/>
                  </a:lnTo>
                  <a:lnTo>
                    <a:pt x="10459837" y="6395"/>
                  </a:lnTo>
                  <a:lnTo>
                    <a:pt x="10485675" y="23828"/>
                  </a:lnTo>
                  <a:lnTo>
                    <a:pt x="10503108" y="49666"/>
                  </a:lnTo>
                  <a:lnTo>
                    <a:pt x="10509504" y="81280"/>
                  </a:lnTo>
                  <a:lnTo>
                    <a:pt x="10509504" y="406400"/>
                  </a:lnTo>
                  <a:lnTo>
                    <a:pt x="10503108" y="438039"/>
                  </a:lnTo>
                  <a:lnTo>
                    <a:pt x="10485675" y="463875"/>
                  </a:lnTo>
                  <a:lnTo>
                    <a:pt x="10459837" y="481293"/>
                  </a:lnTo>
                  <a:lnTo>
                    <a:pt x="10428224" y="487680"/>
                  </a:lnTo>
                  <a:lnTo>
                    <a:pt x="81280" y="487680"/>
                  </a:lnTo>
                  <a:lnTo>
                    <a:pt x="49640" y="481293"/>
                  </a:lnTo>
                  <a:lnTo>
                    <a:pt x="23804" y="463875"/>
                  </a:lnTo>
                  <a:lnTo>
                    <a:pt x="6386" y="438039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41044" y="1307719"/>
            <a:ext cx="3202940" cy="4924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3070" indent="-344805">
              <a:lnSpc>
                <a:spcPct val="100000"/>
              </a:lnSpc>
              <a:spcBef>
                <a:spcPts val="90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433070" algn="l"/>
                <a:tab pos="433705" algn="l"/>
              </a:tabLst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Cost</a:t>
            </a:r>
            <a:r>
              <a:rPr sz="2000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20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project</a:t>
            </a:r>
            <a:r>
              <a:rPr sz="20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includes:</a:t>
            </a:r>
            <a:endParaRPr sz="2000">
              <a:latin typeface="Segoe UI"/>
              <a:cs typeface="Segoe UI"/>
            </a:endParaRPr>
          </a:p>
          <a:p>
            <a:pPr marL="93345">
              <a:lnSpc>
                <a:spcPct val="100000"/>
              </a:lnSpc>
              <a:spcBef>
                <a:spcPts val="1590"/>
              </a:spcBef>
            </a:pPr>
            <a:r>
              <a:rPr sz="1900" spc="-10" dirty="0">
                <a:solidFill>
                  <a:srgbClr val="FFFFFF"/>
                </a:solidFill>
                <a:latin typeface="Segoe UI"/>
                <a:cs typeface="Segoe UI"/>
              </a:rPr>
              <a:t>Salary</a:t>
            </a:r>
            <a:endParaRPr sz="1900">
              <a:latin typeface="Segoe UI"/>
              <a:cs typeface="Segoe UI"/>
            </a:endParaRPr>
          </a:p>
          <a:p>
            <a:pPr marL="446405" lvl="1" indent="-116205">
              <a:lnSpc>
                <a:spcPct val="100000"/>
              </a:lnSpc>
              <a:spcBef>
                <a:spcPts val="990"/>
              </a:spcBef>
              <a:buChar char="•"/>
              <a:tabLst>
                <a:tab pos="447040" algn="l"/>
              </a:tabLst>
            </a:pPr>
            <a:r>
              <a:rPr sz="1500" dirty="0">
                <a:latin typeface="Segoe UI"/>
                <a:cs typeface="Segoe UI"/>
              </a:rPr>
              <a:t>BaseSal_P</a:t>
            </a:r>
            <a:r>
              <a:rPr sz="1500" spc="-65" dirty="0">
                <a:latin typeface="Segoe UI"/>
                <a:cs typeface="Segoe UI"/>
              </a:rPr>
              <a:t> </a:t>
            </a:r>
            <a:r>
              <a:rPr sz="1500" dirty="0">
                <a:latin typeface="Segoe UI"/>
                <a:cs typeface="Segoe UI"/>
              </a:rPr>
              <a:t>of</a:t>
            </a:r>
            <a:r>
              <a:rPr sz="1500" spc="355" dirty="0">
                <a:latin typeface="Segoe UI"/>
                <a:cs typeface="Segoe UI"/>
              </a:rPr>
              <a:t> </a:t>
            </a:r>
            <a:r>
              <a:rPr sz="1500" spc="-10" dirty="0">
                <a:latin typeface="Segoe UI"/>
                <a:cs typeface="Segoe UI"/>
              </a:rPr>
              <a:t>members</a:t>
            </a:r>
            <a:endParaRPr sz="1500">
              <a:latin typeface="Segoe UI"/>
              <a:cs typeface="Segoe UI"/>
            </a:endParaRPr>
          </a:p>
          <a:p>
            <a:pPr marL="446405" lvl="1" indent="-116205">
              <a:lnSpc>
                <a:spcPct val="100000"/>
              </a:lnSpc>
              <a:spcBef>
                <a:spcPts val="409"/>
              </a:spcBef>
              <a:buChar char="•"/>
              <a:tabLst>
                <a:tab pos="447040" algn="l"/>
              </a:tabLst>
            </a:pPr>
            <a:r>
              <a:rPr sz="1500" spc="-10" dirty="0">
                <a:latin typeface="Segoe UI"/>
                <a:cs typeface="Segoe UI"/>
              </a:rPr>
              <a:t>Insurance</a:t>
            </a:r>
            <a:endParaRPr sz="1500">
              <a:latin typeface="Segoe UI"/>
              <a:cs typeface="Segoe UI"/>
            </a:endParaRPr>
          </a:p>
          <a:p>
            <a:pPr marL="446405" lvl="1" indent="-116205">
              <a:lnSpc>
                <a:spcPct val="100000"/>
              </a:lnSpc>
              <a:spcBef>
                <a:spcPts val="385"/>
              </a:spcBef>
              <a:buChar char="•"/>
              <a:tabLst>
                <a:tab pos="447040" algn="l"/>
              </a:tabLst>
            </a:pPr>
            <a:r>
              <a:rPr sz="1500" dirty="0">
                <a:latin typeface="Segoe UI"/>
                <a:cs typeface="Segoe UI"/>
              </a:rPr>
              <a:t>13</a:t>
            </a:r>
            <a:r>
              <a:rPr sz="1500" baseline="25000" dirty="0">
                <a:latin typeface="Segoe UI"/>
                <a:cs typeface="Segoe UI"/>
              </a:rPr>
              <a:t>th</a:t>
            </a:r>
            <a:r>
              <a:rPr sz="1500" spc="150" baseline="25000" dirty="0">
                <a:latin typeface="Segoe UI"/>
                <a:cs typeface="Segoe UI"/>
              </a:rPr>
              <a:t> </a:t>
            </a:r>
            <a:r>
              <a:rPr sz="1500" dirty="0">
                <a:latin typeface="Segoe UI"/>
                <a:cs typeface="Segoe UI"/>
              </a:rPr>
              <a:t>month</a:t>
            </a:r>
            <a:r>
              <a:rPr sz="1500" spc="-35" dirty="0">
                <a:latin typeface="Segoe UI"/>
                <a:cs typeface="Segoe UI"/>
              </a:rPr>
              <a:t> </a:t>
            </a:r>
            <a:r>
              <a:rPr sz="1500" spc="-10" dirty="0">
                <a:latin typeface="Segoe UI"/>
                <a:cs typeface="Segoe UI"/>
              </a:rPr>
              <a:t>salary</a:t>
            </a:r>
            <a:endParaRPr sz="1500">
              <a:latin typeface="Segoe UI"/>
              <a:cs typeface="Segoe UI"/>
            </a:endParaRPr>
          </a:p>
          <a:p>
            <a:pPr marL="446405" lvl="1" indent="-116205">
              <a:lnSpc>
                <a:spcPct val="100000"/>
              </a:lnSpc>
              <a:spcBef>
                <a:spcPts val="385"/>
              </a:spcBef>
              <a:buChar char="•"/>
              <a:tabLst>
                <a:tab pos="447040" algn="l"/>
              </a:tabLst>
            </a:pPr>
            <a:r>
              <a:rPr sz="1500" dirty="0">
                <a:latin typeface="Segoe UI"/>
                <a:cs typeface="Segoe UI"/>
              </a:rPr>
              <a:t>Project</a:t>
            </a:r>
            <a:r>
              <a:rPr sz="1500" spc="-65" dirty="0">
                <a:latin typeface="Segoe UI"/>
                <a:cs typeface="Segoe UI"/>
              </a:rPr>
              <a:t> </a:t>
            </a:r>
            <a:r>
              <a:rPr sz="1500" spc="-10" dirty="0">
                <a:latin typeface="Segoe UI"/>
                <a:cs typeface="Segoe UI"/>
              </a:rPr>
              <a:t>income</a:t>
            </a:r>
            <a:endParaRPr sz="1500">
              <a:latin typeface="Segoe UI"/>
              <a:cs typeface="Segoe UI"/>
            </a:endParaRPr>
          </a:p>
          <a:p>
            <a:pPr marL="93345">
              <a:lnSpc>
                <a:spcPct val="100000"/>
              </a:lnSpc>
              <a:spcBef>
                <a:spcPts val="1035"/>
              </a:spcBef>
            </a:pPr>
            <a:r>
              <a:rPr sz="1900" spc="-10" dirty="0">
                <a:solidFill>
                  <a:srgbClr val="FFFFFF"/>
                </a:solidFill>
                <a:latin typeface="Segoe UI"/>
                <a:cs typeface="Segoe UI"/>
              </a:rPr>
              <a:t>Overtime</a:t>
            </a:r>
            <a:endParaRPr sz="1900">
              <a:latin typeface="Segoe UI"/>
              <a:cs typeface="Segoe UI"/>
            </a:endParaRPr>
          </a:p>
          <a:p>
            <a:pPr marL="446405" lvl="1" indent="-116205">
              <a:lnSpc>
                <a:spcPct val="100000"/>
              </a:lnSpc>
              <a:spcBef>
                <a:spcPts val="990"/>
              </a:spcBef>
              <a:buChar char="•"/>
              <a:tabLst>
                <a:tab pos="447040" algn="l"/>
              </a:tabLst>
            </a:pPr>
            <a:r>
              <a:rPr sz="1500" dirty="0">
                <a:latin typeface="Segoe UI"/>
                <a:cs typeface="Segoe UI"/>
              </a:rPr>
              <a:t>Overtime</a:t>
            </a:r>
            <a:r>
              <a:rPr sz="1500" spc="-30" dirty="0">
                <a:latin typeface="Segoe UI"/>
                <a:cs typeface="Segoe UI"/>
              </a:rPr>
              <a:t> </a:t>
            </a:r>
            <a:r>
              <a:rPr sz="1500" spc="-10" dirty="0">
                <a:latin typeface="Segoe UI"/>
                <a:cs typeface="Segoe UI"/>
              </a:rPr>
              <a:t>salary</a:t>
            </a:r>
            <a:endParaRPr sz="1500">
              <a:latin typeface="Segoe UI"/>
              <a:cs typeface="Segoe UI"/>
            </a:endParaRPr>
          </a:p>
          <a:p>
            <a:pPr marL="446405" lvl="1" indent="-116205">
              <a:lnSpc>
                <a:spcPct val="100000"/>
              </a:lnSpc>
              <a:spcBef>
                <a:spcPts val="409"/>
              </a:spcBef>
              <a:buChar char="•"/>
              <a:tabLst>
                <a:tab pos="447040" algn="l"/>
              </a:tabLst>
            </a:pPr>
            <a:r>
              <a:rPr sz="1500" dirty="0">
                <a:latin typeface="Segoe UI"/>
                <a:cs typeface="Segoe UI"/>
              </a:rPr>
              <a:t>Compensatory</a:t>
            </a:r>
            <a:r>
              <a:rPr sz="1500" spc="-75" dirty="0">
                <a:latin typeface="Segoe UI"/>
                <a:cs typeface="Segoe UI"/>
              </a:rPr>
              <a:t> </a:t>
            </a:r>
            <a:r>
              <a:rPr sz="1500" spc="-10" dirty="0">
                <a:latin typeface="Segoe UI"/>
                <a:cs typeface="Segoe UI"/>
              </a:rPr>
              <a:t>leave</a:t>
            </a:r>
            <a:endParaRPr sz="1500">
              <a:latin typeface="Segoe UI"/>
              <a:cs typeface="Segoe UI"/>
            </a:endParaRPr>
          </a:p>
          <a:p>
            <a:pPr marL="93345">
              <a:lnSpc>
                <a:spcPct val="100000"/>
              </a:lnSpc>
              <a:spcBef>
                <a:spcPts val="985"/>
              </a:spcBef>
            </a:pPr>
            <a:r>
              <a:rPr sz="1900" spc="-10" dirty="0">
                <a:solidFill>
                  <a:srgbClr val="FFFFFF"/>
                </a:solidFill>
                <a:latin typeface="Segoe UI"/>
                <a:cs typeface="Segoe UI"/>
              </a:rPr>
              <a:t>Rental</a:t>
            </a:r>
            <a:r>
              <a:rPr sz="1900" spc="-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Segoe UI"/>
                <a:cs typeface="Segoe UI"/>
              </a:rPr>
              <a:t>cost</a:t>
            </a:r>
            <a:endParaRPr sz="1900">
              <a:latin typeface="Segoe UI"/>
              <a:cs typeface="Segoe UI"/>
            </a:endParaRPr>
          </a:p>
          <a:p>
            <a:pPr marL="93345" marR="1555750">
              <a:lnSpc>
                <a:spcPct val="187900"/>
              </a:lnSpc>
            </a:pPr>
            <a:r>
              <a:rPr sz="1900" spc="-10" dirty="0">
                <a:solidFill>
                  <a:srgbClr val="FFFFFF"/>
                </a:solidFill>
                <a:latin typeface="Segoe UI"/>
                <a:cs typeface="Segoe UI"/>
              </a:rPr>
              <a:t>Campaign </a:t>
            </a: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Equipment</a:t>
            </a:r>
            <a:r>
              <a:rPr sz="1900" spc="-1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Segoe UI"/>
                <a:cs typeface="Segoe UI"/>
              </a:rPr>
              <a:t>fee</a:t>
            </a:r>
            <a:endParaRPr sz="1900">
              <a:latin typeface="Segoe UI"/>
              <a:cs typeface="Segoe UI"/>
            </a:endParaRPr>
          </a:p>
          <a:p>
            <a:pPr marL="446405" lvl="1" indent="-116205">
              <a:lnSpc>
                <a:spcPct val="100000"/>
              </a:lnSpc>
              <a:spcBef>
                <a:spcPts val="990"/>
              </a:spcBef>
              <a:buChar char="•"/>
              <a:tabLst>
                <a:tab pos="447040" algn="l"/>
              </a:tabLst>
            </a:pPr>
            <a:r>
              <a:rPr sz="1500" spc="-25" dirty="0">
                <a:latin typeface="Segoe UI"/>
                <a:cs typeface="Segoe UI"/>
              </a:rPr>
              <a:t>Tool,</a:t>
            </a:r>
            <a:r>
              <a:rPr sz="1500" spc="-70" dirty="0">
                <a:latin typeface="Segoe UI"/>
                <a:cs typeface="Segoe UI"/>
              </a:rPr>
              <a:t> </a:t>
            </a:r>
            <a:r>
              <a:rPr sz="1500" dirty="0">
                <a:latin typeface="Segoe UI"/>
                <a:cs typeface="Segoe UI"/>
              </a:rPr>
              <a:t>Equipment,</a:t>
            </a:r>
            <a:r>
              <a:rPr sz="1500" spc="-65" dirty="0">
                <a:latin typeface="Segoe UI"/>
                <a:cs typeface="Segoe UI"/>
              </a:rPr>
              <a:t> </a:t>
            </a:r>
            <a:r>
              <a:rPr sz="1500" spc="-10" dirty="0">
                <a:latin typeface="Segoe UI"/>
                <a:cs typeface="Segoe UI"/>
              </a:rPr>
              <a:t>License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5" name="object 5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7244" y="366725"/>
            <a:ext cx="1001585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0D69AE"/>
                </a:solidFill>
                <a:latin typeface="Segoe UI"/>
                <a:cs typeface="Segoe UI"/>
              </a:rPr>
              <a:t>Output:</a:t>
            </a:r>
            <a:r>
              <a:rPr sz="3000" b="1" spc="-6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3000" b="1" dirty="0">
                <a:solidFill>
                  <a:srgbClr val="0D69AE"/>
                </a:solidFill>
                <a:latin typeface="Segoe UI"/>
                <a:cs typeface="Segoe UI"/>
              </a:rPr>
              <a:t>Work</a:t>
            </a:r>
            <a:r>
              <a:rPr sz="3000" b="1" spc="-3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3000" b="1" dirty="0">
                <a:solidFill>
                  <a:srgbClr val="0D69AE"/>
                </a:solidFill>
                <a:latin typeface="Segoe UI"/>
                <a:cs typeface="Segoe UI"/>
              </a:rPr>
              <a:t>performance</a:t>
            </a:r>
            <a:r>
              <a:rPr sz="3000" b="1" spc="1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3000" b="1" dirty="0">
                <a:solidFill>
                  <a:srgbClr val="0D69AE"/>
                </a:solidFill>
                <a:latin typeface="Segoe UI"/>
                <a:cs typeface="Segoe UI"/>
              </a:rPr>
              <a:t>information</a:t>
            </a:r>
            <a:r>
              <a:rPr sz="3000" b="1" spc="-3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3000" b="1" dirty="0">
                <a:solidFill>
                  <a:srgbClr val="0D69AE"/>
                </a:solidFill>
                <a:latin typeface="Segoe UI"/>
                <a:cs typeface="Segoe UI"/>
              </a:rPr>
              <a:t>&amp;</a:t>
            </a:r>
            <a:r>
              <a:rPr sz="3000" b="1" spc="-2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3000" b="1" dirty="0">
                <a:solidFill>
                  <a:srgbClr val="0D69AE"/>
                </a:solidFill>
                <a:latin typeface="Segoe UI"/>
                <a:cs typeface="Segoe UI"/>
              </a:rPr>
              <a:t>Cost</a:t>
            </a:r>
            <a:r>
              <a:rPr sz="3000" b="1" spc="1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3000" b="1" spc="-10" dirty="0">
                <a:solidFill>
                  <a:srgbClr val="0D69AE"/>
                </a:solidFill>
                <a:latin typeface="Segoe UI"/>
                <a:cs typeface="Segoe UI"/>
              </a:rPr>
              <a:t>forecast</a:t>
            </a:r>
            <a:endParaRPr sz="30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8243" y="2097735"/>
            <a:ext cx="215519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FF0000"/>
                </a:solidFill>
                <a:latin typeface="Segoe UI"/>
                <a:cs typeface="Segoe UI"/>
              </a:rPr>
              <a:t>PV:</a:t>
            </a:r>
            <a:r>
              <a:rPr sz="2000" b="1" spc="-8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Segoe UI"/>
                <a:cs typeface="Segoe UI"/>
              </a:rPr>
              <a:t>Planned</a:t>
            </a:r>
            <a:r>
              <a:rPr sz="2000" b="1" spc="-6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b="1" spc="-20" dirty="0">
                <a:solidFill>
                  <a:srgbClr val="FF0000"/>
                </a:solidFill>
                <a:latin typeface="Segoe UI"/>
                <a:cs typeface="Segoe UI"/>
              </a:rPr>
              <a:t>value </a:t>
            </a:r>
            <a:r>
              <a:rPr sz="2000" b="1" dirty="0">
                <a:solidFill>
                  <a:srgbClr val="FF0000"/>
                </a:solidFill>
                <a:latin typeface="Segoe UI"/>
                <a:cs typeface="Segoe UI"/>
              </a:rPr>
              <a:t>EV:</a:t>
            </a:r>
            <a:r>
              <a:rPr sz="2000" b="1" spc="-6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Segoe UI"/>
                <a:cs typeface="Segoe UI"/>
              </a:rPr>
              <a:t>Earned</a:t>
            </a:r>
            <a:r>
              <a:rPr sz="2000" b="1" spc="-6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b="1" spc="-20" dirty="0">
                <a:solidFill>
                  <a:srgbClr val="FF0000"/>
                </a:solidFill>
                <a:latin typeface="Segoe UI"/>
                <a:cs typeface="Segoe UI"/>
              </a:rPr>
              <a:t>value </a:t>
            </a:r>
            <a:r>
              <a:rPr sz="2000" b="1" dirty="0">
                <a:solidFill>
                  <a:srgbClr val="FF0000"/>
                </a:solidFill>
                <a:latin typeface="Segoe UI"/>
                <a:cs typeface="Segoe UI"/>
              </a:rPr>
              <a:t>AC:</a:t>
            </a:r>
            <a:r>
              <a:rPr sz="2000" b="1" spc="-6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Segoe UI"/>
                <a:cs typeface="Segoe UI"/>
              </a:rPr>
              <a:t>Actual</a:t>
            </a:r>
            <a:r>
              <a:rPr sz="2000" b="1" spc="-5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b="1" spc="-20" dirty="0">
                <a:solidFill>
                  <a:srgbClr val="FF0000"/>
                </a:solidFill>
                <a:latin typeface="Segoe UI"/>
                <a:cs typeface="Segoe UI"/>
              </a:rPr>
              <a:t>cost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76016" y="1143000"/>
            <a:ext cx="7504176" cy="4745736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522" y="2721051"/>
            <a:ext cx="647890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75715" algn="l"/>
                <a:tab pos="4608830" algn="l"/>
              </a:tabLst>
            </a:pPr>
            <a:r>
              <a:rPr sz="3200" spc="90" dirty="0">
                <a:solidFill>
                  <a:srgbClr val="FFFFFF"/>
                </a:solidFill>
              </a:rPr>
              <a:t>COST</a:t>
            </a:r>
            <a:r>
              <a:rPr sz="3200" dirty="0">
                <a:solidFill>
                  <a:srgbClr val="FFFFFF"/>
                </a:solidFill>
              </a:rPr>
              <a:t>	</a:t>
            </a:r>
            <a:r>
              <a:rPr sz="3200" spc="130" dirty="0">
                <a:solidFill>
                  <a:srgbClr val="FFFFFF"/>
                </a:solidFill>
              </a:rPr>
              <a:t>MANAGEMENT</a:t>
            </a:r>
            <a:r>
              <a:rPr sz="3200" dirty="0">
                <a:solidFill>
                  <a:srgbClr val="FFFFFF"/>
                </a:solidFill>
              </a:rPr>
              <a:t>	</a:t>
            </a:r>
            <a:r>
              <a:rPr sz="3200" spc="70" dirty="0">
                <a:solidFill>
                  <a:srgbClr val="FFFFFF"/>
                </a:solidFill>
              </a:rPr>
              <a:t>IN</a:t>
            </a:r>
            <a:r>
              <a:rPr sz="3200" spc="405" dirty="0">
                <a:solidFill>
                  <a:srgbClr val="FFFFFF"/>
                </a:solidFill>
              </a:rPr>
              <a:t> </a:t>
            </a:r>
            <a:r>
              <a:rPr sz="3200" spc="120" dirty="0">
                <a:solidFill>
                  <a:srgbClr val="FFFFFF"/>
                </a:solidFill>
              </a:rPr>
              <a:t>AGILE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632703" y="0"/>
            <a:ext cx="6559550" cy="6858000"/>
            <a:chOff x="5632703" y="0"/>
            <a:chExt cx="6559550" cy="6858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2703" y="1478280"/>
              <a:ext cx="6559296" cy="53797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5751" y="0"/>
              <a:ext cx="6556185" cy="356616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17244" y="1743610"/>
            <a:ext cx="5107940" cy="236410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434"/>
              </a:spcBef>
              <a:buClr>
                <a:srgbClr val="0D69AE"/>
              </a:buClr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Understand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what</a:t>
            </a:r>
            <a:r>
              <a:rPr sz="2000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cost</a:t>
            </a:r>
            <a:r>
              <a:rPr sz="2000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management</a:t>
            </a:r>
            <a:r>
              <a:rPr sz="2000" spc="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is</a:t>
            </a:r>
            <a:r>
              <a:rPr sz="2000" spc="-8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Segoe UI"/>
                <a:cs typeface="Segoe UI"/>
              </a:rPr>
              <a:t>and</a:t>
            </a:r>
            <a:endParaRPr sz="2000">
              <a:latin typeface="Segoe UI"/>
              <a:cs typeface="Segoe UI"/>
            </a:endParaRPr>
          </a:p>
          <a:p>
            <a:pPr marL="356870">
              <a:lnSpc>
                <a:spcPct val="100000"/>
              </a:lnSpc>
              <a:spcBef>
                <a:spcPts val="335"/>
              </a:spcBef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how</a:t>
            </a:r>
            <a:r>
              <a:rPr sz="2000" spc="-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important</a:t>
            </a:r>
            <a:r>
              <a:rPr sz="2000" spc="-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it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Segoe UI"/>
                <a:cs typeface="Segoe UI"/>
              </a:rPr>
              <a:t>is.</a:t>
            </a:r>
            <a:endParaRPr sz="2000">
              <a:latin typeface="Segoe UI"/>
              <a:cs typeface="Segoe UI"/>
            </a:endParaRPr>
          </a:p>
          <a:p>
            <a:pPr marL="356870" marR="595630" indent="-344805">
              <a:lnSpc>
                <a:spcPct val="114100"/>
              </a:lnSpc>
              <a:spcBef>
                <a:spcPts val="985"/>
              </a:spcBef>
              <a:buClr>
                <a:srgbClr val="0D69AE"/>
              </a:buClr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Know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20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processes</a:t>
            </a:r>
            <a:r>
              <a:rPr sz="2000" spc="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required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for</a:t>
            </a:r>
            <a:r>
              <a:rPr sz="20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Segoe UI"/>
                <a:cs typeface="Segoe UI"/>
              </a:rPr>
              <a:t>cost 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management.</a:t>
            </a:r>
            <a:endParaRPr sz="2000">
              <a:latin typeface="Segoe UI"/>
              <a:cs typeface="Segoe UI"/>
            </a:endParaRPr>
          </a:p>
          <a:p>
            <a:pPr marL="356870" indent="-344805">
              <a:lnSpc>
                <a:spcPct val="100000"/>
              </a:lnSpc>
              <a:spcBef>
                <a:spcPts val="1340"/>
              </a:spcBef>
              <a:buClr>
                <a:srgbClr val="0D69AE"/>
              </a:buClr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Understand</a:t>
            </a:r>
            <a:r>
              <a:rPr sz="2000" spc="-7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cost</a:t>
            </a:r>
            <a:r>
              <a:rPr sz="2000" spc="-9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management practices</a:t>
            </a:r>
            <a:r>
              <a:rPr sz="2000" spc="-7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Segoe UI"/>
                <a:cs typeface="Segoe UI"/>
              </a:rPr>
              <a:t>in</a:t>
            </a:r>
            <a:endParaRPr sz="2000">
              <a:latin typeface="Segoe UI"/>
              <a:cs typeface="Segoe UI"/>
            </a:endParaRPr>
          </a:p>
          <a:p>
            <a:pPr marL="356870">
              <a:lnSpc>
                <a:spcPct val="100000"/>
              </a:lnSpc>
              <a:spcBef>
                <a:spcPts val="340"/>
              </a:spcBef>
            </a:pP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Agile.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7244" y="851991"/>
            <a:ext cx="38538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10" dirty="0"/>
              <a:t> Objectives</a:t>
            </a:r>
          </a:p>
        </p:txBody>
      </p:sp>
      <p:sp>
        <p:nvSpPr>
          <p:cNvPr id="9" name="object 9"/>
          <p:cNvSpPr/>
          <p:nvPr/>
        </p:nvSpPr>
        <p:spPr>
          <a:xfrm>
            <a:off x="914400" y="5007864"/>
            <a:ext cx="307975" cy="265430"/>
          </a:xfrm>
          <a:custGeom>
            <a:avLst/>
            <a:gdLst/>
            <a:ahLst/>
            <a:cxnLst/>
            <a:rect l="l" t="t" r="r" b="b"/>
            <a:pathLst>
              <a:path w="307975" h="265429">
                <a:moveTo>
                  <a:pt x="153924" y="0"/>
                </a:moveTo>
                <a:lnTo>
                  <a:pt x="0" y="265176"/>
                </a:lnTo>
                <a:lnTo>
                  <a:pt x="307847" y="265176"/>
                </a:lnTo>
                <a:lnTo>
                  <a:pt x="153924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Consideration</a:t>
            </a:r>
            <a:r>
              <a:rPr spc="-9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Agile</a:t>
            </a:r>
            <a:r>
              <a:rPr spc="-25" dirty="0"/>
              <a:t> </a:t>
            </a:r>
            <a:r>
              <a:rPr spc="-10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42288" y="1277111"/>
            <a:ext cx="8867140" cy="1442085"/>
            <a:chOff x="1542288" y="1277111"/>
            <a:chExt cx="8867140" cy="1442085"/>
          </a:xfrm>
        </p:grpSpPr>
        <p:sp>
          <p:nvSpPr>
            <p:cNvPr id="4" name="object 4"/>
            <p:cNvSpPr/>
            <p:nvPr/>
          </p:nvSpPr>
          <p:spPr>
            <a:xfrm>
              <a:off x="1548384" y="1283207"/>
              <a:ext cx="8854440" cy="1430020"/>
            </a:xfrm>
            <a:custGeom>
              <a:avLst/>
              <a:gdLst/>
              <a:ahLst/>
              <a:cxnLst/>
              <a:rect l="l" t="t" r="r" b="b"/>
              <a:pathLst>
                <a:path w="8854440" h="1430020">
                  <a:moveTo>
                    <a:pt x="8616188" y="0"/>
                  </a:moveTo>
                  <a:lnTo>
                    <a:pt x="238252" y="0"/>
                  </a:lnTo>
                  <a:lnTo>
                    <a:pt x="190239" y="4840"/>
                  </a:lnTo>
                  <a:lnTo>
                    <a:pt x="145518" y="18724"/>
                  </a:lnTo>
                  <a:lnTo>
                    <a:pt x="105047" y="40692"/>
                  </a:lnTo>
                  <a:lnTo>
                    <a:pt x="69786" y="69786"/>
                  </a:lnTo>
                  <a:lnTo>
                    <a:pt x="40692" y="105047"/>
                  </a:lnTo>
                  <a:lnTo>
                    <a:pt x="18724" y="145518"/>
                  </a:lnTo>
                  <a:lnTo>
                    <a:pt x="4840" y="190239"/>
                  </a:lnTo>
                  <a:lnTo>
                    <a:pt x="0" y="238251"/>
                  </a:lnTo>
                  <a:lnTo>
                    <a:pt x="0" y="1191259"/>
                  </a:lnTo>
                  <a:lnTo>
                    <a:pt x="4840" y="1239272"/>
                  </a:lnTo>
                  <a:lnTo>
                    <a:pt x="18724" y="1283993"/>
                  </a:lnTo>
                  <a:lnTo>
                    <a:pt x="40692" y="1324464"/>
                  </a:lnTo>
                  <a:lnTo>
                    <a:pt x="69786" y="1359725"/>
                  </a:lnTo>
                  <a:lnTo>
                    <a:pt x="105047" y="1388819"/>
                  </a:lnTo>
                  <a:lnTo>
                    <a:pt x="145518" y="1410787"/>
                  </a:lnTo>
                  <a:lnTo>
                    <a:pt x="190239" y="1424671"/>
                  </a:lnTo>
                  <a:lnTo>
                    <a:pt x="238252" y="1429512"/>
                  </a:lnTo>
                  <a:lnTo>
                    <a:pt x="8616188" y="1429512"/>
                  </a:lnTo>
                  <a:lnTo>
                    <a:pt x="8664200" y="1424671"/>
                  </a:lnTo>
                  <a:lnTo>
                    <a:pt x="8708921" y="1410787"/>
                  </a:lnTo>
                  <a:lnTo>
                    <a:pt x="8749392" y="1388819"/>
                  </a:lnTo>
                  <a:lnTo>
                    <a:pt x="8784653" y="1359725"/>
                  </a:lnTo>
                  <a:lnTo>
                    <a:pt x="8813747" y="1324464"/>
                  </a:lnTo>
                  <a:lnTo>
                    <a:pt x="8835715" y="1283993"/>
                  </a:lnTo>
                  <a:lnTo>
                    <a:pt x="8849599" y="1239272"/>
                  </a:lnTo>
                  <a:lnTo>
                    <a:pt x="8854440" y="1191259"/>
                  </a:lnTo>
                  <a:lnTo>
                    <a:pt x="8854440" y="238251"/>
                  </a:lnTo>
                  <a:lnTo>
                    <a:pt x="8849599" y="190239"/>
                  </a:lnTo>
                  <a:lnTo>
                    <a:pt x="8835715" y="145518"/>
                  </a:lnTo>
                  <a:lnTo>
                    <a:pt x="8813747" y="105047"/>
                  </a:lnTo>
                  <a:lnTo>
                    <a:pt x="8784653" y="69786"/>
                  </a:lnTo>
                  <a:lnTo>
                    <a:pt x="8749392" y="40692"/>
                  </a:lnTo>
                  <a:lnTo>
                    <a:pt x="8708921" y="18724"/>
                  </a:lnTo>
                  <a:lnTo>
                    <a:pt x="8664200" y="4840"/>
                  </a:lnTo>
                  <a:lnTo>
                    <a:pt x="8616188" y="0"/>
                  </a:lnTo>
                  <a:close/>
                </a:path>
              </a:pathLst>
            </a:custGeom>
            <a:solidFill>
              <a:srgbClr val="33A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48384" y="1283207"/>
              <a:ext cx="8854440" cy="1430020"/>
            </a:xfrm>
            <a:custGeom>
              <a:avLst/>
              <a:gdLst/>
              <a:ahLst/>
              <a:cxnLst/>
              <a:rect l="l" t="t" r="r" b="b"/>
              <a:pathLst>
                <a:path w="8854440" h="1430020">
                  <a:moveTo>
                    <a:pt x="0" y="238251"/>
                  </a:moveTo>
                  <a:lnTo>
                    <a:pt x="4840" y="190239"/>
                  </a:lnTo>
                  <a:lnTo>
                    <a:pt x="18724" y="145518"/>
                  </a:lnTo>
                  <a:lnTo>
                    <a:pt x="40692" y="105047"/>
                  </a:lnTo>
                  <a:lnTo>
                    <a:pt x="69786" y="69786"/>
                  </a:lnTo>
                  <a:lnTo>
                    <a:pt x="105047" y="40692"/>
                  </a:lnTo>
                  <a:lnTo>
                    <a:pt x="145518" y="18724"/>
                  </a:lnTo>
                  <a:lnTo>
                    <a:pt x="190239" y="4840"/>
                  </a:lnTo>
                  <a:lnTo>
                    <a:pt x="238252" y="0"/>
                  </a:lnTo>
                  <a:lnTo>
                    <a:pt x="8616188" y="0"/>
                  </a:lnTo>
                  <a:lnTo>
                    <a:pt x="8664200" y="4840"/>
                  </a:lnTo>
                  <a:lnTo>
                    <a:pt x="8708921" y="18724"/>
                  </a:lnTo>
                  <a:lnTo>
                    <a:pt x="8749392" y="40692"/>
                  </a:lnTo>
                  <a:lnTo>
                    <a:pt x="8784653" y="69786"/>
                  </a:lnTo>
                  <a:lnTo>
                    <a:pt x="8813747" y="105047"/>
                  </a:lnTo>
                  <a:lnTo>
                    <a:pt x="8835715" y="145518"/>
                  </a:lnTo>
                  <a:lnTo>
                    <a:pt x="8849599" y="190239"/>
                  </a:lnTo>
                  <a:lnTo>
                    <a:pt x="8854440" y="238251"/>
                  </a:lnTo>
                  <a:lnTo>
                    <a:pt x="8854440" y="1191259"/>
                  </a:lnTo>
                  <a:lnTo>
                    <a:pt x="8849599" y="1239272"/>
                  </a:lnTo>
                  <a:lnTo>
                    <a:pt x="8835715" y="1283993"/>
                  </a:lnTo>
                  <a:lnTo>
                    <a:pt x="8813747" y="1324464"/>
                  </a:lnTo>
                  <a:lnTo>
                    <a:pt x="8784653" y="1359725"/>
                  </a:lnTo>
                  <a:lnTo>
                    <a:pt x="8749392" y="1388819"/>
                  </a:lnTo>
                  <a:lnTo>
                    <a:pt x="8708921" y="1410787"/>
                  </a:lnTo>
                  <a:lnTo>
                    <a:pt x="8664200" y="1424671"/>
                  </a:lnTo>
                  <a:lnTo>
                    <a:pt x="8616188" y="1429512"/>
                  </a:lnTo>
                  <a:lnTo>
                    <a:pt x="238252" y="1429512"/>
                  </a:lnTo>
                  <a:lnTo>
                    <a:pt x="190239" y="1424671"/>
                  </a:lnTo>
                  <a:lnTo>
                    <a:pt x="145518" y="1410787"/>
                  </a:lnTo>
                  <a:lnTo>
                    <a:pt x="105047" y="1388819"/>
                  </a:lnTo>
                  <a:lnTo>
                    <a:pt x="69786" y="1359725"/>
                  </a:lnTo>
                  <a:lnTo>
                    <a:pt x="40692" y="1324464"/>
                  </a:lnTo>
                  <a:lnTo>
                    <a:pt x="18724" y="1283993"/>
                  </a:lnTo>
                  <a:lnTo>
                    <a:pt x="4840" y="1239272"/>
                  </a:lnTo>
                  <a:lnTo>
                    <a:pt x="0" y="1191259"/>
                  </a:lnTo>
                  <a:lnTo>
                    <a:pt x="0" y="23825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42288" y="2773679"/>
            <a:ext cx="8867140" cy="1442085"/>
            <a:chOff x="1542288" y="2773679"/>
            <a:chExt cx="8867140" cy="1442085"/>
          </a:xfrm>
        </p:grpSpPr>
        <p:sp>
          <p:nvSpPr>
            <p:cNvPr id="7" name="object 7"/>
            <p:cNvSpPr/>
            <p:nvPr/>
          </p:nvSpPr>
          <p:spPr>
            <a:xfrm>
              <a:off x="1548384" y="2779775"/>
              <a:ext cx="8854440" cy="1430020"/>
            </a:xfrm>
            <a:custGeom>
              <a:avLst/>
              <a:gdLst/>
              <a:ahLst/>
              <a:cxnLst/>
              <a:rect l="l" t="t" r="r" b="b"/>
              <a:pathLst>
                <a:path w="8854440" h="1430020">
                  <a:moveTo>
                    <a:pt x="8616188" y="0"/>
                  </a:moveTo>
                  <a:lnTo>
                    <a:pt x="238252" y="0"/>
                  </a:lnTo>
                  <a:lnTo>
                    <a:pt x="190239" y="4840"/>
                  </a:lnTo>
                  <a:lnTo>
                    <a:pt x="145518" y="18724"/>
                  </a:lnTo>
                  <a:lnTo>
                    <a:pt x="105047" y="40692"/>
                  </a:lnTo>
                  <a:lnTo>
                    <a:pt x="69786" y="69786"/>
                  </a:lnTo>
                  <a:lnTo>
                    <a:pt x="40692" y="105047"/>
                  </a:lnTo>
                  <a:lnTo>
                    <a:pt x="18724" y="145518"/>
                  </a:lnTo>
                  <a:lnTo>
                    <a:pt x="4840" y="190239"/>
                  </a:lnTo>
                  <a:lnTo>
                    <a:pt x="0" y="238251"/>
                  </a:lnTo>
                  <a:lnTo>
                    <a:pt x="0" y="1191260"/>
                  </a:lnTo>
                  <a:lnTo>
                    <a:pt x="4840" y="1239272"/>
                  </a:lnTo>
                  <a:lnTo>
                    <a:pt x="18724" y="1283993"/>
                  </a:lnTo>
                  <a:lnTo>
                    <a:pt x="40692" y="1324464"/>
                  </a:lnTo>
                  <a:lnTo>
                    <a:pt x="69786" y="1359725"/>
                  </a:lnTo>
                  <a:lnTo>
                    <a:pt x="105047" y="1388819"/>
                  </a:lnTo>
                  <a:lnTo>
                    <a:pt x="145518" y="1410787"/>
                  </a:lnTo>
                  <a:lnTo>
                    <a:pt x="190239" y="1424671"/>
                  </a:lnTo>
                  <a:lnTo>
                    <a:pt x="238252" y="1429512"/>
                  </a:lnTo>
                  <a:lnTo>
                    <a:pt x="8616188" y="1429512"/>
                  </a:lnTo>
                  <a:lnTo>
                    <a:pt x="8664200" y="1424671"/>
                  </a:lnTo>
                  <a:lnTo>
                    <a:pt x="8708921" y="1410787"/>
                  </a:lnTo>
                  <a:lnTo>
                    <a:pt x="8749392" y="1388819"/>
                  </a:lnTo>
                  <a:lnTo>
                    <a:pt x="8784653" y="1359725"/>
                  </a:lnTo>
                  <a:lnTo>
                    <a:pt x="8813747" y="1324464"/>
                  </a:lnTo>
                  <a:lnTo>
                    <a:pt x="8835715" y="1283993"/>
                  </a:lnTo>
                  <a:lnTo>
                    <a:pt x="8849599" y="1239272"/>
                  </a:lnTo>
                  <a:lnTo>
                    <a:pt x="8854440" y="1191260"/>
                  </a:lnTo>
                  <a:lnTo>
                    <a:pt x="8854440" y="238251"/>
                  </a:lnTo>
                  <a:lnTo>
                    <a:pt x="8849599" y="190239"/>
                  </a:lnTo>
                  <a:lnTo>
                    <a:pt x="8835715" y="145518"/>
                  </a:lnTo>
                  <a:lnTo>
                    <a:pt x="8813747" y="105047"/>
                  </a:lnTo>
                  <a:lnTo>
                    <a:pt x="8784653" y="69786"/>
                  </a:lnTo>
                  <a:lnTo>
                    <a:pt x="8749392" y="40692"/>
                  </a:lnTo>
                  <a:lnTo>
                    <a:pt x="8708921" y="18724"/>
                  </a:lnTo>
                  <a:lnTo>
                    <a:pt x="8664200" y="4840"/>
                  </a:lnTo>
                  <a:lnTo>
                    <a:pt x="8616188" y="0"/>
                  </a:lnTo>
                  <a:close/>
                </a:path>
              </a:pathLst>
            </a:custGeom>
            <a:solidFill>
              <a:srgbClr val="31D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48384" y="2779775"/>
              <a:ext cx="8854440" cy="1430020"/>
            </a:xfrm>
            <a:custGeom>
              <a:avLst/>
              <a:gdLst/>
              <a:ahLst/>
              <a:cxnLst/>
              <a:rect l="l" t="t" r="r" b="b"/>
              <a:pathLst>
                <a:path w="8854440" h="1430020">
                  <a:moveTo>
                    <a:pt x="0" y="238251"/>
                  </a:moveTo>
                  <a:lnTo>
                    <a:pt x="4840" y="190239"/>
                  </a:lnTo>
                  <a:lnTo>
                    <a:pt x="18724" y="145518"/>
                  </a:lnTo>
                  <a:lnTo>
                    <a:pt x="40692" y="105047"/>
                  </a:lnTo>
                  <a:lnTo>
                    <a:pt x="69786" y="69786"/>
                  </a:lnTo>
                  <a:lnTo>
                    <a:pt x="105047" y="40692"/>
                  </a:lnTo>
                  <a:lnTo>
                    <a:pt x="145518" y="18724"/>
                  </a:lnTo>
                  <a:lnTo>
                    <a:pt x="190239" y="4840"/>
                  </a:lnTo>
                  <a:lnTo>
                    <a:pt x="238252" y="0"/>
                  </a:lnTo>
                  <a:lnTo>
                    <a:pt x="8616188" y="0"/>
                  </a:lnTo>
                  <a:lnTo>
                    <a:pt x="8664200" y="4840"/>
                  </a:lnTo>
                  <a:lnTo>
                    <a:pt x="8708921" y="18724"/>
                  </a:lnTo>
                  <a:lnTo>
                    <a:pt x="8749392" y="40692"/>
                  </a:lnTo>
                  <a:lnTo>
                    <a:pt x="8784653" y="69786"/>
                  </a:lnTo>
                  <a:lnTo>
                    <a:pt x="8813747" y="105047"/>
                  </a:lnTo>
                  <a:lnTo>
                    <a:pt x="8835715" y="145518"/>
                  </a:lnTo>
                  <a:lnTo>
                    <a:pt x="8849599" y="190239"/>
                  </a:lnTo>
                  <a:lnTo>
                    <a:pt x="8854440" y="238251"/>
                  </a:lnTo>
                  <a:lnTo>
                    <a:pt x="8854440" y="1191260"/>
                  </a:lnTo>
                  <a:lnTo>
                    <a:pt x="8849599" y="1239272"/>
                  </a:lnTo>
                  <a:lnTo>
                    <a:pt x="8835715" y="1283993"/>
                  </a:lnTo>
                  <a:lnTo>
                    <a:pt x="8813747" y="1324464"/>
                  </a:lnTo>
                  <a:lnTo>
                    <a:pt x="8784653" y="1359725"/>
                  </a:lnTo>
                  <a:lnTo>
                    <a:pt x="8749392" y="1388819"/>
                  </a:lnTo>
                  <a:lnTo>
                    <a:pt x="8708921" y="1410787"/>
                  </a:lnTo>
                  <a:lnTo>
                    <a:pt x="8664200" y="1424671"/>
                  </a:lnTo>
                  <a:lnTo>
                    <a:pt x="8616188" y="1429512"/>
                  </a:lnTo>
                  <a:lnTo>
                    <a:pt x="238252" y="1429512"/>
                  </a:lnTo>
                  <a:lnTo>
                    <a:pt x="190239" y="1424671"/>
                  </a:lnTo>
                  <a:lnTo>
                    <a:pt x="145518" y="1410787"/>
                  </a:lnTo>
                  <a:lnTo>
                    <a:pt x="105047" y="1388819"/>
                  </a:lnTo>
                  <a:lnTo>
                    <a:pt x="69786" y="1359725"/>
                  </a:lnTo>
                  <a:lnTo>
                    <a:pt x="40692" y="1324464"/>
                  </a:lnTo>
                  <a:lnTo>
                    <a:pt x="18724" y="1283993"/>
                  </a:lnTo>
                  <a:lnTo>
                    <a:pt x="4840" y="1239272"/>
                  </a:lnTo>
                  <a:lnTo>
                    <a:pt x="0" y="1191260"/>
                  </a:lnTo>
                  <a:lnTo>
                    <a:pt x="0" y="23825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542288" y="4273296"/>
            <a:ext cx="8867140" cy="1438910"/>
            <a:chOff x="1542288" y="4273296"/>
            <a:chExt cx="8867140" cy="1438910"/>
          </a:xfrm>
        </p:grpSpPr>
        <p:sp>
          <p:nvSpPr>
            <p:cNvPr id="10" name="object 10"/>
            <p:cNvSpPr/>
            <p:nvPr/>
          </p:nvSpPr>
          <p:spPr>
            <a:xfrm>
              <a:off x="1548384" y="4279392"/>
              <a:ext cx="8854440" cy="1426845"/>
            </a:xfrm>
            <a:custGeom>
              <a:avLst/>
              <a:gdLst/>
              <a:ahLst/>
              <a:cxnLst/>
              <a:rect l="l" t="t" r="r" b="b"/>
              <a:pathLst>
                <a:path w="8854440" h="1426845">
                  <a:moveTo>
                    <a:pt x="8616696" y="0"/>
                  </a:moveTo>
                  <a:lnTo>
                    <a:pt x="237743" y="0"/>
                  </a:lnTo>
                  <a:lnTo>
                    <a:pt x="189825" y="4829"/>
                  </a:lnTo>
                  <a:lnTo>
                    <a:pt x="145196" y="18680"/>
                  </a:lnTo>
                  <a:lnTo>
                    <a:pt x="104812" y="40598"/>
                  </a:lnTo>
                  <a:lnTo>
                    <a:pt x="69627" y="69627"/>
                  </a:lnTo>
                  <a:lnTo>
                    <a:pt x="40598" y="104812"/>
                  </a:lnTo>
                  <a:lnTo>
                    <a:pt x="18680" y="145196"/>
                  </a:lnTo>
                  <a:lnTo>
                    <a:pt x="4829" y="189825"/>
                  </a:lnTo>
                  <a:lnTo>
                    <a:pt x="0" y="237743"/>
                  </a:lnTo>
                  <a:lnTo>
                    <a:pt x="0" y="1188719"/>
                  </a:lnTo>
                  <a:lnTo>
                    <a:pt x="4829" y="1236634"/>
                  </a:lnTo>
                  <a:lnTo>
                    <a:pt x="18680" y="1281261"/>
                  </a:lnTo>
                  <a:lnTo>
                    <a:pt x="40598" y="1321646"/>
                  </a:lnTo>
                  <a:lnTo>
                    <a:pt x="69627" y="1356831"/>
                  </a:lnTo>
                  <a:lnTo>
                    <a:pt x="104812" y="1385861"/>
                  </a:lnTo>
                  <a:lnTo>
                    <a:pt x="145196" y="1407781"/>
                  </a:lnTo>
                  <a:lnTo>
                    <a:pt x="189825" y="1421634"/>
                  </a:lnTo>
                  <a:lnTo>
                    <a:pt x="237743" y="1426463"/>
                  </a:lnTo>
                  <a:lnTo>
                    <a:pt x="8616696" y="1426463"/>
                  </a:lnTo>
                  <a:lnTo>
                    <a:pt x="8664614" y="1421634"/>
                  </a:lnTo>
                  <a:lnTo>
                    <a:pt x="8709243" y="1407781"/>
                  </a:lnTo>
                  <a:lnTo>
                    <a:pt x="8749627" y="1385861"/>
                  </a:lnTo>
                  <a:lnTo>
                    <a:pt x="8784812" y="1356831"/>
                  </a:lnTo>
                  <a:lnTo>
                    <a:pt x="8813841" y="1321646"/>
                  </a:lnTo>
                  <a:lnTo>
                    <a:pt x="8835759" y="1281261"/>
                  </a:lnTo>
                  <a:lnTo>
                    <a:pt x="8849610" y="1236634"/>
                  </a:lnTo>
                  <a:lnTo>
                    <a:pt x="8854440" y="1188719"/>
                  </a:lnTo>
                  <a:lnTo>
                    <a:pt x="8854440" y="237743"/>
                  </a:lnTo>
                  <a:lnTo>
                    <a:pt x="8849610" y="189825"/>
                  </a:lnTo>
                  <a:lnTo>
                    <a:pt x="8835759" y="145196"/>
                  </a:lnTo>
                  <a:lnTo>
                    <a:pt x="8813841" y="104812"/>
                  </a:lnTo>
                  <a:lnTo>
                    <a:pt x="8784812" y="69627"/>
                  </a:lnTo>
                  <a:lnTo>
                    <a:pt x="8749627" y="40598"/>
                  </a:lnTo>
                  <a:lnTo>
                    <a:pt x="8709243" y="18680"/>
                  </a:lnTo>
                  <a:lnTo>
                    <a:pt x="8664614" y="4829"/>
                  </a:lnTo>
                  <a:lnTo>
                    <a:pt x="8616696" y="0"/>
                  </a:lnTo>
                  <a:close/>
                </a:path>
              </a:pathLst>
            </a:custGeom>
            <a:solidFill>
              <a:srgbClr val="FD9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48384" y="4279392"/>
              <a:ext cx="8854440" cy="1426845"/>
            </a:xfrm>
            <a:custGeom>
              <a:avLst/>
              <a:gdLst/>
              <a:ahLst/>
              <a:cxnLst/>
              <a:rect l="l" t="t" r="r" b="b"/>
              <a:pathLst>
                <a:path w="8854440" h="1426845">
                  <a:moveTo>
                    <a:pt x="0" y="237743"/>
                  </a:moveTo>
                  <a:lnTo>
                    <a:pt x="4829" y="189825"/>
                  </a:lnTo>
                  <a:lnTo>
                    <a:pt x="18680" y="145196"/>
                  </a:lnTo>
                  <a:lnTo>
                    <a:pt x="40598" y="104812"/>
                  </a:lnTo>
                  <a:lnTo>
                    <a:pt x="69627" y="69627"/>
                  </a:lnTo>
                  <a:lnTo>
                    <a:pt x="104812" y="40598"/>
                  </a:lnTo>
                  <a:lnTo>
                    <a:pt x="145196" y="18680"/>
                  </a:lnTo>
                  <a:lnTo>
                    <a:pt x="189825" y="4829"/>
                  </a:lnTo>
                  <a:lnTo>
                    <a:pt x="237743" y="0"/>
                  </a:lnTo>
                  <a:lnTo>
                    <a:pt x="8616696" y="0"/>
                  </a:lnTo>
                  <a:lnTo>
                    <a:pt x="8664614" y="4829"/>
                  </a:lnTo>
                  <a:lnTo>
                    <a:pt x="8709243" y="18680"/>
                  </a:lnTo>
                  <a:lnTo>
                    <a:pt x="8749627" y="40598"/>
                  </a:lnTo>
                  <a:lnTo>
                    <a:pt x="8784812" y="69627"/>
                  </a:lnTo>
                  <a:lnTo>
                    <a:pt x="8813841" y="104812"/>
                  </a:lnTo>
                  <a:lnTo>
                    <a:pt x="8835759" y="145196"/>
                  </a:lnTo>
                  <a:lnTo>
                    <a:pt x="8849610" y="189825"/>
                  </a:lnTo>
                  <a:lnTo>
                    <a:pt x="8854440" y="237743"/>
                  </a:lnTo>
                  <a:lnTo>
                    <a:pt x="8854440" y="1188719"/>
                  </a:lnTo>
                  <a:lnTo>
                    <a:pt x="8849610" y="1236634"/>
                  </a:lnTo>
                  <a:lnTo>
                    <a:pt x="8835759" y="1281261"/>
                  </a:lnTo>
                  <a:lnTo>
                    <a:pt x="8813841" y="1321646"/>
                  </a:lnTo>
                  <a:lnTo>
                    <a:pt x="8784812" y="1356831"/>
                  </a:lnTo>
                  <a:lnTo>
                    <a:pt x="8749627" y="1385861"/>
                  </a:lnTo>
                  <a:lnTo>
                    <a:pt x="8709243" y="1407781"/>
                  </a:lnTo>
                  <a:lnTo>
                    <a:pt x="8664614" y="1421634"/>
                  </a:lnTo>
                  <a:lnTo>
                    <a:pt x="8616696" y="1426463"/>
                  </a:lnTo>
                  <a:lnTo>
                    <a:pt x="237743" y="1426463"/>
                  </a:lnTo>
                  <a:lnTo>
                    <a:pt x="189825" y="1421634"/>
                  </a:lnTo>
                  <a:lnTo>
                    <a:pt x="145196" y="1407781"/>
                  </a:lnTo>
                  <a:lnTo>
                    <a:pt x="104812" y="1385861"/>
                  </a:lnTo>
                  <a:lnTo>
                    <a:pt x="69627" y="1356831"/>
                  </a:lnTo>
                  <a:lnTo>
                    <a:pt x="40598" y="1321646"/>
                  </a:lnTo>
                  <a:lnTo>
                    <a:pt x="18680" y="1281261"/>
                  </a:lnTo>
                  <a:lnTo>
                    <a:pt x="4829" y="1236634"/>
                  </a:lnTo>
                  <a:lnTo>
                    <a:pt x="0" y="1188719"/>
                  </a:lnTo>
                  <a:lnTo>
                    <a:pt x="0" y="23774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95957" y="1604594"/>
            <a:ext cx="8481060" cy="393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Use</a:t>
            </a:r>
            <a:r>
              <a:rPr sz="2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Segoe UI"/>
                <a:cs typeface="Segoe UI"/>
              </a:rPr>
              <a:t>lightweight</a:t>
            </a:r>
            <a:r>
              <a:rPr sz="2400" b="1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Segoe UI"/>
                <a:cs typeface="Segoe UI"/>
              </a:rPr>
              <a:t>estimation</a:t>
            </a:r>
            <a:r>
              <a:rPr sz="2400" b="1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methods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Segoe UI"/>
                <a:cs typeface="Segoe UI"/>
              </a:rPr>
              <a:t>fast,</a:t>
            </a:r>
            <a:r>
              <a:rPr sz="2400" b="1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Segoe UI"/>
                <a:cs typeface="Segoe UI"/>
              </a:rPr>
              <a:t>high-level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ts val="2870"/>
              </a:lnSpc>
            </a:pPr>
            <a:r>
              <a:rPr sz="2400" b="1" dirty="0">
                <a:solidFill>
                  <a:srgbClr val="FFFFFF"/>
                </a:solidFill>
                <a:latin typeface="Segoe UI"/>
                <a:cs typeface="Segoe UI"/>
              </a:rPr>
              <a:t>forecast</a:t>
            </a:r>
            <a:r>
              <a:rPr sz="2400" b="1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2400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labor</a:t>
            </a:r>
            <a:r>
              <a:rPr sz="2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costs.</a:t>
            </a:r>
            <a:endParaRPr sz="2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50">
              <a:latin typeface="Segoe UI"/>
              <a:cs typeface="Segoe UI"/>
            </a:endParaRPr>
          </a:p>
          <a:p>
            <a:pPr marL="12700">
              <a:lnSpc>
                <a:spcPts val="2870"/>
              </a:lnSpc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Use</a:t>
            </a: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Segoe UI"/>
                <a:cs typeface="Segoe UI"/>
              </a:rPr>
              <a:t>detailed estimates</a:t>
            </a:r>
            <a:r>
              <a:rPr sz="2400" b="1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Segoe UI"/>
                <a:cs typeface="Segoe UI"/>
              </a:rPr>
              <a:t>short-term</a:t>
            </a:r>
            <a:r>
              <a:rPr sz="24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Segoe UI"/>
                <a:cs typeface="Segoe UI"/>
              </a:rPr>
              <a:t>planning</a:t>
            </a:r>
            <a:r>
              <a:rPr sz="2400" b="1" spc="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horizons</a:t>
            </a:r>
            <a:r>
              <a:rPr sz="24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ts val="2870"/>
              </a:lnSpc>
            </a:pP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just-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in-time</a:t>
            </a:r>
            <a:r>
              <a:rPr sz="2400" spc="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fashion.</a:t>
            </a:r>
            <a:endParaRPr sz="2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Segoe UI"/>
              <a:cs typeface="Segoe UI"/>
            </a:endParaRPr>
          </a:p>
          <a:p>
            <a:pPr marL="12700" marR="389255">
              <a:lnSpc>
                <a:spcPct val="99600"/>
              </a:lnSpc>
            </a:pPr>
            <a:r>
              <a:rPr sz="2400" b="1" dirty="0">
                <a:solidFill>
                  <a:srgbClr val="FFFFFF"/>
                </a:solidFill>
                <a:latin typeface="Segoe UI"/>
                <a:cs typeface="Segoe UI"/>
              </a:rPr>
              <a:t>Strict</a:t>
            </a:r>
            <a:r>
              <a:rPr sz="2400" b="1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Segoe UI"/>
                <a:cs typeface="Segoe UI"/>
              </a:rPr>
              <a:t>budgeting</a:t>
            </a:r>
            <a:r>
              <a:rPr sz="2400" b="1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24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high</a:t>
            </a:r>
            <a:r>
              <a:rPr sz="24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variability</a:t>
            </a:r>
            <a:r>
              <a:rPr sz="24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projects</a:t>
            </a:r>
            <a:r>
              <a:rPr sz="2400" spc="-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will</a:t>
            </a: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require</a:t>
            </a:r>
            <a:r>
              <a:rPr sz="2400" spc="-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2400" b="1" dirty="0">
                <a:solidFill>
                  <a:srgbClr val="FFFFFF"/>
                </a:solidFill>
                <a:latin typeface="Segoe UI"/>
                <a:cs typeface="Segoe UI"/>
              </a:rPr>
              <a:t>scope</a:t>
            </a:r>
            <a:r>
              <a:rPr sz="2400" b="1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24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Segoe UI"/>
                <a:cs typeface="Segoe UI"/>
              </a:rPr>
              <a:t>schedule</a:t>
            </a:r>
            <a:r>
              <a:rPr sz="24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Segoe UI"/>
                <a:cs typeface="Segoe UI"/>
              </a:rPr>
              <a:t>adjustments</a:t>
            </a:r>
            <a:r>
              <a:rPr sz="2400" b="1" spc="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stay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within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Segoe UI"/>
                <a:cs typeface="Segoe UI"/>
              </a:rPr>
              <a:t>cost </a:t>
            </a:r>
            <a:r>
              <a:rPr sz="2400" b="1" spc="-10" dirty="0">
                <a:solidFill>
                  <a:srgbClr val="FFFFFF"/>
                </a:solidFill>
                <a:latin typeface="Segoe UI"/>
                <a:cs typeface="Segoe UI"/>
              </a:rPr>
              <a:t>constraints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.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1908" y="2696082"/>
            <a:ext cx="226250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125" dirty="0">
                <a:solidFill>
                  <a:srgbClr val="FFFFFF"/>
                </a:solidFill>
              </a:rPr>
              <a:t>SUMMARY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40808" y="1914144"/>
            <a:ext cx="2482215" cy="3122295"/>
            <a:chOff x="4940808" y="1914144"/>
            <a:chExt cx="2482215" cy="31222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8928" y="1926336"/>
              <a:ext cx="1235202" cy="10858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66360" y="1953768"/>
              <a:ext cx="1127760" cy="978535"/>
            </a:xfrm>
            <a:custGeom>
              <a:avLst/>
              <a:gdLst/>
              <a:ahLst/>
              <a:cxnLst/>
              <a:rect l="l" t="t" r="r" b="b"/>
              <a:pathLst>
                <a:path w="1127760" h="978535">
                  <a:moveTo>
                    <a:pt x="1127760" y="0"/>
                  </a:moveTo>
                  <a:lnTo>
                    <a:pt x="1075066" y="5465"/>
                  </a:lnTo>
                  <a:lnTo>
                    <a:pt x="1021300" y="12574"/>
                  </a:lnTo>
                  <a:lnTo>
                    <a:pt x="966708" y="21215"/>
                  </a:lnTo>
                  <a:lnTo>
                    <a:pt x="911536" y="31276"/>
                  </a:lnTo>
                  <a:lnTo>
                    <a:pt x="856030" y="42644"/>
                  </a:lnTo>
                  <a:lnTo>
                    <a:pt x="800435" y="55208"/>
                  </a:lnTo>
                  <a:lnTo>
                    <a:pt x="744997" y="68856"/>
                  </a:lnTo>
                  <a:lnTo>
                    <a:pt x="689962" y="83476"/>
                  </a:lnTo>
                  <a:lnTo>
                    <a:pt x="635575" y="98956"/>
                  </a:lnTo>
                  <a:lnTo>
                    <a:pt x="582084" y="115184"/>
                  </a:lnTo>
                  <a:lnTo>
                    <a:pt x="529732" y="132048"/>
                  </a:lnTo>
                  <a:lnTo>
                    <a:pt x="478767" y="149436"/>
                  </a:lnTo>
                  <a:lnTo>
                    <a:pt x="429434" y="167237"/>
                  </a:lnTo>
                  <a:lnTo>
                    <a:pt x="381979" y="185338"/>
                  </a:lnTo>
                  <a:lnTo>
                    <a:pt x="336648" y="203628"/>
                  </a:lnTo>
                  <a:lnTo>
                    <a:pt x="293686" y="221994"/>
                  </a:lnTo>
                  <a:lnTo>
                    <a:pt x="253340" y="240325"/>
                  </a:lnTo>
                  <a:lnTo>
                    <a:pt x="215854" y="258509"/>
                  </a:lnTo>
                  <a:lnTo>
                    <a:pt x="181476" y="276433"/>
                  </a:lnTo>
                  <a:lnTo>
                    <a:pt x="123023" y="311057"/>
                  </a:lnTo>
                  <a:lnTo>
                    <a:pt x="60505" y="362831"/>
                  </a:lnTo>
                  <a:lnTo>
                    <a:pt x="32178" y="399129"/>
                  </a:lnTo>
                  <a:lnTo>
                    <a:pt x="14876" y="436618"/>
                  </a:lnTo>
                  <a:lnTo>
                    <a:pt x="9016" y="475488"/>
                  </a:lnTo>
                  <a:lnTo>
                    <a:pt x="23145" y="537704"/>
                  </a:lnTo>
                  <a:lnTo>
                    <a:pt x="54228" y="588025"/>
                  </a:lnTo>
                  <a:lnTo>
                    <a:pt x="85312" y="621702"/>
                  </a:lnTo>
                  <a:lnTo>
                    <a:pt x="99440" y="633984"/>
                  </a:lnTo>
                  <a:lnTo>
                    <a:pt x="108457" y="640334"/>
                  </a:lnTo>
                  <a:lnTo>
                    <a:pt x="104012" y="648716"/>
                  </a:lnTo>
                  <a:lnTo>
                    <a:pt x="99790" y="661007"/>
                  </a:lnTo>
                  <a:lnTo>
                    <a:pt x="88524" y="692850"/>
                  </a:lnTo>
                  <a:lnTo>
                    <a:pt x="72312" y="739476"/>
                  </a:lnTo>
                  <a:lnTo>
                    <a:pt x="53254" y="796114"/>
                  </a:lnTo>
                  <a:lnTo>
                    <a:pt x="33450" y="857995"/>
                  </a:lnTo>
                  <a:lnTo>
                    <a:pt x="14998" y="920350"/>
                  </a:lnTo>
                  <a:lnTo>
                    <a:pt x="0" y="978408"/>
                  </a:lnTo>
                  <a:lnTo>
                    <a:pt x="454278" y="978408"/>
                  </a:lnTo>
                  <a:lnTo>
                    <a:pt x="605663" y="843153"/>
                  </a:lnTo>
                  <a:lnTo>
                    <a:pt x="1127760" y="843153"/>
                  </a:lnTo>
                  <a:lnTo>
                    <a:pt x="1127760" y="663575"/>
                  </a:lnTo>
                  <a:lnTo>
                    <a:pt x="983106" y="519811"/>
                  </a:lnTo>
                  <a:lnTo>
                    <a:pt x="1127760" y="378206"/>
                  </a:lnTo>
                  <a:lnTo>
                    <a:pt x="1127760" y="0"/>
                  </a:lnTo>
                  <a:close/>
                </a:path>
                <a:path w="1127760" h="978535">
                  <a:moveTo>
                    <a:pt x="1127760" y="843153"/>
                  </a:moveTo>
                  <a:lnTo>
                    <a:pt x="605663" y="843153"/>
                  </a:lnTo>
                  <a:lnTo>
                    <a:pt x="759332" y="978408"/>
                  </a:lnTo>
                  <a:lnTo>
                    <a:pt x="1127760" y="978408"/>
                  </a:lnTo>
                  <a:lnTo>
                    <a:pt x="1127760" y="843153"/>
                  </a:lnTo>
                  <a:close/>
                </a:path>
              </a:pathLst>
            </a:custGeom>
            <a:solidFill>
              <a:srgbClr val="0DAF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0008" y="2929127"/>
              <a:ext cx="1253489" cy="122301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87440" y="2956560"/>
              <a:ext cx="1146175" cy="1115695"/>
            </a:xfrm>
            <a:custGeom>
              <a:avLst/>
              <a:gdLst/>
              <a:ahLst/>
              <a:cxnLst/>
              <a:rect l="l" t="t" r="r" b="b"/>
              <a:pathLst>
                <a:path w="1146175" h="1115695">
                  <a:moveTo>
                    <a:pt x="782065" y="988313"/>
                  </a:moveTo>
                  <a:lnTo>
                    <a:pt x="499617" y="988313"/>
                  </a:lnTo>
                  <a:lnTo>
                    <a:pt x="499617" y="990472"/>
                  </a:lnTo>
                  <a:lnTo>
                    <a:pt x="641985" y="1115567"/>
                  </a:lnTo>
                  <a:lnTo>
                    <a:pt x="782065" y="990472"/>
                  </a:lnTo>
                  <a:lnTo>
                    <a:pt x="782065" y="988313"/>
                  </a:lnTo>
                  <a:close/>
                </a:path>
                <a:path w="1146175" h="1115695">
                  <a:moveTo>
                    <a:pt x="488314" y="0"/>
                  </a:moveTo>
                  <a:lnTo>
                    <a:pt x="135636" y="0"/>
                  </a:lnTo>
                  <a:lnTo>
                    <a:pt x="135636" y="299085"/>
                  </a:lnTo>
                  <a:lnTo>
                    <a:pt x="0" y="430529"/>
                  </a:lnTo>
                  <a:lnTo>
                    <a:pt x="135636" y="564134"/>
                  </a:lnTo>
                  <a:lnTo>
                    <a:pt x="135636" y="988313"/>
                  </a:lnTo>
                  <a:lnTo>
                    <a:pt x="834136" y="988313"/>
                  </a:lnTo>
                  <a:lnTo>
                    <a:pt x="856172" y="944100"/>
                  </a:lnTo>
                  <a:lnTo>
                    <a:pt x="881840" y="897112"/>
                  </a:lnTo>
                  <a:lnTo>
                    <a:pt x="911342" y="846957"/>
                  </a:lnTo>
                  <a:lnTo>
                    <a:pt x="944880" y="793241"/>
                  </a:lnTo>
                  <a:lnTo>
                    <a:pt x="955341" y="774406"/>
                  </a:lnTo>
                  <a:lnTo>
                    <a:pt x="980758" y="723220"/>
                  </a:lnTo>
                  <a:lnTo>
                    <a:pt x="1010272" y="655479"/>
                  </a:lnTo>
                  <a:lnTo>
                    <a:pt x="1025855" y="615951"/>
                  </a:lnTo>
                  <a:lnTo>
                    <a:pt x="1041610" y="572945"/>
                  </a:lnTo>
                  <a:lnTo>
                    <a:pt x="1057252" y="526681"/>
                  </a:lnTo>
                  <a:lnTo>
                    <a:pt x="1072497" y="477378"/>
                  </a:lnTo>
                  <a:lnTo>
                    <a:pt x="1087061" y="425258"/>
                  </a:lnTo>
                  <a:lnTo>
                    <a:pt x="1100659" y="370540"/>
                  </a:lnTo>
                  <a:lnTo>
                    <a:pt x="1113007" y="313444"/>
                  </a:lnTo>
                  <a:lnTo>
                    <a:pt x="1123821" y="254190"/>
                  </a:lnTo>
                  <a:lnTo>
                    <a:pt x="1132816" y="192999"/>
                  </a:lnTo>
                  <a:lnTo>
                    <a:pt x="1138864" y="137794"/>
                  </a:lnTo>
                  <a:lnTo>
                    <a:pt x="641985" y="137794"/>
                  </a:lnTo>
                  <a:lnTo>
                    <a:pt x="488314" y="0"/>
                  </a:lnTo>
                  <a:close/>
                </a:path>
                <a:path w="1146175" h="1115695">
                  <a:moveTo>
                    <a:pt x="1146048" y="0"/>
                  </a:moveTo>
                  <a:lnTo>
                    <a:pt x="793368" y="0"/>
                  </a:lnTo>
                  <a:lnTo>
                    <a:pt x="641985" y="137794"/>
                  </a:lnTo>
                  <a:lnTo>
                    <a:pt x="1138864" y="137794"/>
                  </a:lnTo>
                  <a:lnTo>
                    <a:pt x="1139708" y="130090"/>
                  </a:lnTo>
                  <a:lnTo>
                    <a:pt x="1144214" y="65683"/>
                  </a:lnTo>
                  <a:lnTo>
                    <a:pt x="114604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0808" y="2804160"/>
              <a:ext cx="1433322" cy="12199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70399" y="2831591"/>
              <a:ext cx="1323975" cy="1112520"/>
            </a:xfrm>
            <a:custGeom>
              <a:avLst/>
              <a:gdLst/>
              <a:ahLst/>
              <a:cxnLst/>
              <a:rect l="l" t="t" r="r" b="b"/>
              <a:pathLst>
                <a:path w="1323975" h="1112520">
                  <a:moveTo>
                    <a:pt x="1323721" y="126873"/>
                  </a:moveTo>
                  <a:lnTo>
                    <a:pt x="190118" y="126873"/>
                  </a:lnTo>
                  <a:lnTo>
                    <a:pt x="187118" y="144732"/>
                  </a:lnTo>
                  <a:lnTo>
                    <a:pt x="184975" y="160210"/>
                  </a:lnTo>
                  <a:lnTo>
                    <a:pt x="183689" y="173307"/>
                  </a:lnTo>
                  <a:lnTo>
                    <a:pt x="183261" y="184023"/>
                  </a:lnTo>
                  <a:lnTo>
                    <a:pt x="185759" y="199856"/>
                  </a:lnTo>
                  <a:lnTo>
                    <a:pt x="189531" y="215725"/>
                  </a:lnTo>
                  <a:lnTo>
                    <a:pt x="194137" y="231618"/>
                  </a:lnTo>
                  <a:lnTo>
                    <a:pt x="199136" y="247523"/>
                  </a:lnTo>
                  <a:lnTo>
                    <a:pt x="210285" y="283958"/>
                  </a:lnTo>
                  <a:lnTo>
                    <a:pt x="218990" y="324165"/>
                  </a:lnTo>
                  <a:lnTo>
                    <a:pt x="222043" y="369077"/>
                  </a:lnTo>
                  <a:lnTo>
                    <a:pt x="216238" y="419631"/>
                  </a:lnTo>
                  <a:lnTo>
                    <a:pt x="198368" y="476760"/>
                  </a:lnTo>
                  <a:lnTo>
                    <a:pt x="165226" y="541401"/>
                  </a:lnTo>
                  <a:lnTo>
                    <a:pt x="144914" y="573950"/>
                  </a:lnTo>
                  <a:lnTo>
                    <a:pt x="106005" y="634287"/>
                  </a:lnTo>
                  <a:lnTo>
                    <a:pt x="88264" y="662051"/>
                  </a:lnTo>
                  <a:lnTo>
                    <a:pt x="49952" y="719580"/>
                  </a:lnTo>
                  <a:lnTo>
                    <a:pt x="19510" y="770143"/>
                  </a:lnTo>
                  <a:lnTo>
                    <a:pt x="1379" y="811587"/>
                  </a:lnTo>
                  <a:lnTo>
                    <a:pt x="0" y="841756"/>
                  </a:lnTo>
                  <a:lnTo>
                    <a:pt x="0" y="846074"/>
                  </a:lnTo>
                  <a:lnTo>
                    <a:pt x="4572" y="852424"/>
                  </a:lnTo>
                  <a:lnTo>
                    <a:pt x="18161" y="856615"/>
                  </a:lnTo>
                  <a:lnTo>
                    <a:pt x="40880" y="865048"/>
                  </a:lnTo>
                  <a:lnTo>
                    <a:pt x="64468" y="871696"/>
                  </a:lnTo>
                  <a:lnTo>
                    <a:pt x="88080" y="877153"/>
                  </a:lnTo>
                  <a:lnTo>
                    <a:pt x="110871" y="882015"/>
                  </a:lnTo>
                  <a:lnTo>
                    <a:pt x="149572" y="891162"/>
                  </a:lnTo>
                  <a:lnTo>
                    <a:pt x="208258" y="914983"/>
                  </a:lnTo>
                  <a:lnTo>
                    <a:pt x="232578" y="960074"/>
                  </a:lnTo>
                  <a:lnTo>
                    <a:pt x="241155" y="1008909"/>
                  </a:lnTo>
                  <a:lnTo>
                    <a:pt x="242062" y="1025779"/>
                  </a:lnTo>
                  <a:lnTo>
                    <a:pt x="303275" y="1066038"/>
                  </a:lnTo>
                  <a:lnTo>
                    <a:pt x="288524" y="1103028"/>
                  </a:lnTo>
                  <a:lnTo>
                    <a:pt x="285114" y="1112520"/>
                  </a:lnTo>
                  <a:lnTo>
                    <a:pt x="649477" y="1112520"/>
                  </a:lnTo>
                  <a:lnTo>
                    <a:pt x="800988" y="977138"/>
                  </a:lnTo>
                  <a:lnTo>
                    <a:pt x="1323721" y="977138"/>
                  </a:lnTo>
                  <a:lnTo>
                    <a:pt x="1323721" y="700024"/>
                  </a:lnTo>
                  <a:lnTo>
                    <a:pt x="1178940" y="556260"/>
                  </a:lnTo>
                  <a:lnTo>
                    <a:pt x="1323721" y="414528"/>
                  </a:lnTo>
                  <a:lnTo>
                    <a:pt x="1323721" y="126873"/>
                  </a:lnTo>
                  <a:close/>
                </a:path>
                <a:path w="1323975" h="1112520">
                  <a:moveTo>
                    <a:pt x="1323721" y="977138"/>
                  </a:moveTo>
                  <a:lnTo>
                    <a:pt x="800988" y="977138"/>
                  </a:lnTo>
                  <a:lnTo>
                    <a:pt x="954913" y="1112520"/>
                  </a:lnTo>
                  <a:lnTo>
                    <a:pt x="1323721" y="1112520"/>
                  </a:lnTo>
                  <a:lnTo>
                    <a:pt x="1323721" y="977138"/>
                  </a:lnTo>
                  <a:close/>
                </a:path>
                <a:path w="1323975" h="1112520">
                  <a:moveTo>
                    <a:pt x="800988" y="0"/>
                  </a:moveTo>
                  <a:lnTo>
                    <a:pt x="660780" y="126873"/>
                  </a:lnTo>
                  <a:lnTo>
                    <a:pt x="943610" y="126873"/>
                  </a:lnTo>
                  <a:lnTo>
                    <a:pt x="800988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0008" y="3944111"/>
              <a:ext cx="1006602" cy="88163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87440" y="3971544"/>
              <a:ext cx="899794" cy="774700"/>
            </a:xfrm>
            <a:custGeom>
              <a:avLst/>
              <a:gdLst/>
              <a:ahLst/>
              <a:cxnLst/>
              <a:rect l="l" t="t" r="r" b="b"/>
              <a:pathLst>
                <a:path w="899795" h="774700">
                  <a:moveTo>
                    <a:pt x="488823" y="0"/>
                  </a:moveTo>
                  <a:lnTo>
                    <a:pt x="135762" y="0"/>
                  </a:lnTo>
                  <a:lnTo>
                    <a:pt x="135762" y="298195"/>
                  </a:lnTo>
                  <a:lnTo>
                    <a:pt x="0" y="429386"/>
                  </a:lnTo>
                  <a:lnTo>
                    <a:pt x="135762" y="562609"/>
                  </a:lnTo>
                  <a:lnTo>
                    <a:pt x="135762" y="774191"/>
                  </a:lnTo>
                  <a:lnTo>
                    <a:pt x="179266" y="764356"/>
                  </a:lnTo>
                  <a:lnTo>
                    <a:pt x="224434" y="754771"/>
                  </a:lnTo>
                  <a:lnTo>
                    <a:pt x="271266" y="745440"/>
                  </a:lnTo>
                  <a:lnTo>
                    <a:pt x="319762" y="736364"/>
                  </a:lnTo>
                  <a:lnTo>
                    <a:pt x="369922" y="727546"/>
                  </a:lnTo>
                  <a:lnTo>
                    <a:pt x="421746" y="718988"/>
                  </a:lnTo>
                  <a:lnTo>
                    <a:pt x="475234" y="710691"/>
                  </a:lnTo>
                  <a:lnTo>
                    <a:pt x="477519" y="710691"/>
                  </a:lnTo>
                  <a:lnTo>
                    <a:pt x="563935" y="696450"/>
                  </a:lnTo>
                  <a:lnTo>
                    <a:pt x="606964" y="688503"/>
                  </a:lnTo>
                  <a:lnTo>
                    <a:pt x="650970" y="679243"/>
                  </a:lnTo>
                  <a:lnTo>
                    <a:pt x="696773" y="668096"/>
                  </a:lnTo>
                  <a:lnTo>
                    <a:pt x="745196" y="654488"/>
                  </a:lnTo>
                  <a:lnTo>
                    <a:pt x="797059" y="637847"/>
                  </a:lnTo>
                  <a:lnTo>
                    <a:pt x="853186" y="617600"/>
                  </a:lnTo>
                  <a:lnTo>
                    <a:pt x="893012" y="593276"/>
                  </a:lnTo>
                  <a:lnTo>
                    <a:pt x="899368" y="567310"/>
                  </a:lnTo>
                  <a:lnTo>
                    <a:pt x="893651" y="550243"/>
                  </a:lnTo>
                  <a:lnTo>
                    <a:pt x="884148" y="533580"/>
                  </a:lnTo>
                  <a:lnTo>
                    <a:pt x="873633" y="518286"/>
                  </a:lnTo>
                  <a:lnTo>
                    <a:pt x="869061" y="513968"/>
                  </a:lnTo>
                  <a:lnTo>
                    <a:pt x="864488" y="505586"/>
                  </a:lnTo>
                  <a:lnTo>
                    <a:pt x="840480" y="465058"/>
                  </a:lnTo>
                  <a:lnTo>
                    <a:pt x="823483" y="427291"/>
                  </a:lnTo>
                  <a:lnTo>
                    <a:pt x="809464" y="379999"/>
                  </a:lnTo>
                  <a:lnTo>
                    <a:pt x="794385" y="310895"/>
                  </a:lnTo>
                  <a:lnTo>
                    <a:pt x="784934" y="252174"/>
                  </a:lnTo>
                  <a:lnTo>
                    <a:pt x="781388" y="197865"/>
                  </a:lnTo>
                  <a:lnTo>
                    <a:pt x="783621" y="146732"/>
                  </a:lnTo>
                  <a:lnTo>
                    <a:pt x="785094" y="137540"/>
                  </a:lnTo>
                  <a:lnTo>
                    <a:pt x="642746" y="137540"/>
                  </a:lnTo>
                  <a:lnTo>
                    <a:pt x="488823" y="0"/>
                  </a:lnTo>
                  <a:close/>
                </a:path>
                <a:path w="899795" h="774700">
                  <a:moveTo>
                    <a:pt x="823721" y="0"/>
                  </a:moveTo>
                  <a:lnTo>
                    <a:pt x="794385" y="0"/>
                  </a:lnTo>
                  <a:lnTo>
                    <a:pt x="642746" y="137540"/>
                  </a:lnTo>
                  <a:lnTo>
                    <a:pt x="785094" y="137540"/>
                  </a:lnTo>
                  <a:lnTo>
                    <a:pt x="791506" y="97535"/>
                  </a:lnTo>
                  <a:lnTo>
                    <a:pt x="804915" y="49037"/>
                  </a:lnTo>
                  <a:lnTo>
                    <a:pt x="823721" y="0"/>
                  </a:lnTo>
                  <a:close/>
                </a:path>
              </a:pathLst>
            </a:custGeom>
            <a:solidFill>
              <a:srgbClr val="F9C5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21224" y="3816095"/>
              <a:ext cx="1152905" cy="121996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249761" y="3843527"/>
              <a:ext cx="1044575" cy="1113790"/>
            </a:xfrm>
            <a:custGeom>
              <a:avLst/>
              <a:gdLst/>
              <a:ahLst/>
              <a:cxnLst/>
              <a:rect l="l" t="t" r="r" b="b"/>
              <a:pathLst>
                <a:path w="1044575" h="1113789">
                  <a:moveTo>
                    <a:pt x="994716" y="463550"/>
                  </a:moveTo>
                  <a:lnTo>
                    <a:pt x="659675" y="463550"/>
                  </a:lnTo>
                  <a:lnTo>
                    <a:pt x="666406" y="472059"/>
                  </a:lnTo>
                  <a:lnTo>
                    <a:pt x="670890" y="478716"/>
                  </a:lnTo>
                  <a:lnTo>
                    <a:pt x="695230" y="524284"/>
                  </a:lnTo>
                  <a:lnTo>
                    <a:pt x="710143" y="560656"/>
                  </a:lnTo>
                  <a:lnTo>
                    <a:pt x="723588" y="604392"/>
                  </a:lnTo>
                  <a:lnTo>
                    <a:pt x="733093" y="654225"/>
                  </a:lnTo>
                  <a:lnTo>
                    <a:pt x="736187" y="708885"/>
                  </a:lnTo>
                  <a:lnTo>
                    <a:pt x="730398" y="767101"/>
                  </a:lnTo>
                  <a:lnTo>
                    <a:pt x="713253" y="827605"/>
                  </a:lnTo>
                  <a:lnTo>
                    <a:pt x="682281" y="889127"/>
                  </a:lnTo>
                  <a:lnTo>
                    <a:pt x="657187" y="929066"/>
                  </a:lnTo>
                  <a:lnTo>
                    <a:pt x="632497" y="964231"/>
                  </a:lnTo>
                  <a:lnTo>
                    <a:pt x="607808" y="996229"/>
                  </a:lnTo>
                  <a:lnTo>
                    <a:pt x="582713" y="1026668"/>
                  </a:lnTo>
                  <a:lnTo>
                    <a:pt x="548804" y="1071118"/>
                  </a:lnTo>
                  <a:lnTo>
                    <a:pt x="541270" y="1083405"/>
                  </a:lnTo>
                  <a:lnTo>
                    <a:pt x="536057" y="1096264"/>
                  </a:lnTo>
                  <a:lnTo>
                    <a:pt x="533820" y="1107122"/>
                  </a:lnTo>
                  <a:lnTo>
                    <a:pt x="535215" y="1113409"/>
                  </a:lnTo>
                  <a:lnTo>
                    <a:pt x="603033" y="1079627"/>
                  </a:lnTo>
                  <a:lnTo>
                    <a:pt x="635988" y="1058055"/>
                  </a:lnTo>
                  <a:lnTo>
                    <a:pt x="672960" y="1037114"/>
                  </a:lnTo>
                  <a:lnTo>
                    <a:pt x="713951" y="1016804"/>
                  </a:lnTo>
                  <a:lnTo>
                    <a:pt x="758963" y="997124"/>
                  </a:lnTo>
                  <a:lnTo>
                    <a:pt x="807995" y="978074"/>
                  </a:lnTo>
                  <a:lnTo>
                    <a:pt x="861050" y="959654"/>
                  </a:lnTo>
                  <a:lnTo>
                    <a:pt x="918128" y="941864"/>
                  </a:lnTo>
                  <a:lnTo>
                    <a:pt x="979231" y="924705"/>
                  </a:lnTo>
                  <a:lnTo>
                    <a:pt x="1044358" y="908177"/>
                  </a:lnTo>
                  <a:lnTo>
                    <a:pt x="1044358" y="700659"/>
                  </a:lnTo>
                  <a:lnTo>
                    <a:pt x="899578" y="556768"/>
                  </a:lnTo>
                  <a:lnTo>
                    <a:pt x="994716" y="463550"/>
                  </a:lnTo>
                  <a:close/>
                </a:path>
                <a:path w="1044575" h="1113789">
                  <a:moveTo>
                    <a:pt x="1044358" y="127000"/>
                  </a:moveTo>
                  <a:lnTo>
                    <a:pt x="1180" y="127000"/>
                  </a:lnTo>
                  <a:lnTo>
                    <a:pt x="0" y="140434"/>
                  </a:lnTo>
                  <a:lnTo>
                    <a:pt x="23824" y="176742"/>
                  </a:lnTo>
                  <a:lnTo>
                    <a:pt x="30517" y="179959"/>
                  </a:lnTo>
                  <a:lnTo>
                    <a:pt x="57616" y="195998"/>
                  </a:lnTo>
                  <a:lnTo>
                    <a:pt x="84048" y="217789"/>
                  </a:lnTo>
                  <a:lnTo>
                    <a:pt x="104098" y="248699"/>
                  </a:lnTo>
                  <a:lnTo>
                    <a:pt x="112051" y="292100"/>
                  </a:lnTo>
                  <a:lnTo>
                    <a:pt x="112480" y="333934"/>
                  </a:lnTo>
                  <a:lnTo>
                    <a:pt x="115485" y="379000"/>
                  </a:lnTo>
                  <a:lnTo>
                    <a:pt x="123640" y="424180"/>
                  </a:lnTo>
                  <a:lnTo>
                    <a:pt x="139521" y="466353"/>
                  </a:lnTo>
                  <a:lnTo>
                    <a:pt x="165703" y="502402"/>
                  </a:lnTo>
                  <a:lnTo>
                    <a:pt x="204761" y="529209"/>
                  </a:lnTo>
                  <a:lnTo>
                    <a:pt x="250660" y="539299"/>
                  </a:lnTo>
                  <a:lnTo>
                    <a:pt x="272706" y="539750"/>
                  </a:lnTo>
                  <a:lnTo>
                    <a:pt x="327831" y="536661"/>
                  </a:lnTo>
                  <a:lnTo>
                    <a:pt x="388715" y="528518"/>
                  </a:lnTo>
                  <a:lnTo>
                    <a:pt x="451351" y="517006"/>
                  </a:lnTo>
                  <a:lnTo>
                    <a:pt x="511736" y="503809"/>
                  </a:lnTo>
                  <a:lnTo>
                    <a:pt x="565864" y="490611"/>
                  </a:lnTo>
                  <a:lnTo>
                    <a:pt x="609730" y="479099"/>
                  </a:lnTo>
                  <a:lnTo>
                    <a:pt x="650658" y="467868"/>
                  </a:lnTo>
                  <a:lnTo>
                    <a:pt x="659675" y="463550"/>
                  </a:lnTo>
                  <a:lnTo>
                    <a:pt x="994716" y="463550"/>
                  </a:lnTo>
                  <a:lnTo>
                    <a:pt x="1044358" y="414909"/>
                  </a:lnTo>
                  <a:lnTo>
                    <a:pt x="1044358" y="127000"/>
                  </a:lnTo>
                  <a:close/>
                </a:path>
                <a:path w="1044575" h="1113789">
                  <a:moveTo>
                    <a:pt x="521626" y="0"/>
                  </a:moveTo>
                  <a:lnTo>
                    <a:pt x="381291" y="127000"/>
                  </a:lnTo>
                  <a:lnTo>
                    <a:pt x="664247" y="127000"/>
                  </a:lnTo>
                  <a:lnTo>
                    <a:pt x="52162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9152" y="1914144"/>
              <a:ext cx="1253490" cy="121996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196584" y="1941576"/>
              <a:ext cx="1146175" cy="1112520"/>
            </a:xfrm>
            <a:custGeom>
              <a:avLst/>
              <a:gdLst/>
              <a:ahLst/>
              <a:cxnLst/>
              <a:rect l="l" t="t" r="r" b="b"/>
              <a:pathLst>
                <a:path w="1146175" h="1112520">
                  <a:moveTo>
                    <a:pt x="230504" y="0"/>
                  </a:moveTo>
                  <a:lnTo>
                    <a:pt x="208073" y="369"/>
                  </a:lnTo>
                  <a:lnTo>
                    <a:pt x="184784" y="1333"/>
                  </a:lnTo>
                  <a:lnTo>
                    <a:pt x="135636" y="4190"/>
                  </a:lnTo>
                  <a:lnTo>
                    <a:pt x="135636" y="393446"/>
                  </a:lnTo>
                  <a:lnTo>
                    <a:pt x="0" y="526669"/>
                  </a:lnTo>
                  <a:lnTo>
                    <a:pt x="135636" y="659891"/>
                  </a:lnTo>
                  <a:lnTo>
                    <a:pt x="135636" y="985647"/>
                  </a:lnTo>
                  <a:lnTo>
                    <a:pt x="499617" y="985647"/>
                  </a:lnTo>
                  <a:lnTo>
                    <a:pt x="641985" y="1112520"/>
                  </a:lnTo>
                  <a:lnTo>
                    <a:pt x="782065" y="985647"/>
                  </a:lnTo>
                  <a:lnTo>
                    <a:pt x="1146047" y="985647"/>
                  </a:lnTo>
                  <a:lnTo>
                    <a:pt x="1144619" y="939911"/>
                  </a:lnTo>
                  <a:lnTo>
                    <a:pt x="1141475" y="892556"/>
                  </a:lnTo>
                  <a:lnTo>
                    <a:pt x="1135931" y="840549"/>
                  </a:lnTo>
                  <a:lnTo>
                    <a:pt x="1127519" y="789624"/>
                  </a:lnTo>
                  <a:lnTo>
                    <a:pt x="1116368" y="739829"/>
                  </a:lnTo>
                  <a:lnTo>
                    <a:pt x="1102605" y="691210"/>
                  </a:lnTo>
                  <a:lnTo>
                    <a:pt x="1086359" y="643814"/>
                  </a:lnTo>
                  <a:lnTo>
                    <a:pt x="1067755" y="597690"/>
                  </a:lnTo>
                  <a:lnTo>
                    <a:pt x="1046923" y="552883"/>
                  </a:lnTo>
                  <a:lnTo>
                    <a:pt x="1023990" y="509441"/>
                  </a:lnTo>
                  <a:lnTo>
                    <a:pt x="999083" y="467410"/>
                  </a:lnTo>
                  <a:lnTo>
                    <a:pt x="972330" y="426839"/>
                  </a:lnTo>
                  <a:lnTo>
                    <a:pt x="943858" y="387775"/>
                  </a:lnTo>
                  <a:lnTo>
                    <a:pt x="913795" y="350263"/>
                  </a:lnTo>
                  <a:lnTo>
                    <a:pt x="882269" y="314352"/>
                  </a:lnTo>
                  <a:lnTo>
                    <a:pt x="849407" y="280088"/>
                  </a:lnTo>
                  <a:lnTo>
                    <a:pt x="815336" y="247519"/>
                  </a:lnTo>
                  <a:lnTo>
                    <a:pt x="780185" y="216692"/>
                  </a:lnTo>
                  <a:lnTo>
                    <a:pt x="744081" y="187654"/>
                  </a:lnTo>
                  <a:lnTo>
                    <a:pt x="707151" y="160452"/>
                  </a:lnTo>
                  <a:lnTo>
                    <a:pt x="669524" y="135132"/>
                  </a:lnTo>
                  <a:lnTo>
                    <a:pt x="631326" y="111743"/>
                  </a:lnTo>
                  <a:lnTo>
                    <a:pt x="592685" y="90331"/>
                  </a:lnTo>
                  <a:lnTo>
                    <a:pt x="553729" y="70944"/>
                  </a:lnTo>
                  <a:lnTo>
                    <a:pt x="514585" y="53628"/>
                  </a:lnTo>
                  <a:lnTo>
                    <a:pt x="475381" y="38431"/>
                  </a:lnTo>
                  <a:lnTo>
                    <a:pt x="436244" y="25400"/>
                  </a:lnTo>
                  <a:lnTo>
                    <a:pt x="392668" y="14305"/>
                  </a:lnTo>
                  <a:lnTo>
                    <a:pt x="343566" y="6365"/>
                  </a:lnTo>
                  <a:lnTo>
                    <a:pt x="289369" y="1593"/>
                  </a:lnTo>
                  <a:lnTo>
                    <a:pt x="230504" y="0"/>
                  </a:lnTo>
                  <a:close/>
                </a:path>
              </a:pathLst>
            </a:custGeom>
            <a:solidFill>
              <a:srgbClr val="AEAA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72997" y="1999410"/>
            <a:ext cx="2178050" cy="75692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000" dirty="0">
                <a:solidFill>
                  <a:srgbClr val="0A4F83"/>
                </a:solidFill>
                <a:latin typeface="Arial"/>
                <a:cs typeface="Arial"/>
              </a:rPr>
              <a:t>Use</a:t>
            </a:r>
            <a:r>
              <a:rPr sz="2000" spc="-3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A4F83"/>
                </a:solidFill>
                <a:latin typeface="Arial"/>
                <a:cs typeface="Arial"/>
              </a:rPr>
              <a:t>an</a:t>
            </a:r>
            <a:r>
              <a:rPr sz="2000" spc="-2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A4F83"/>
                </a:solidFill>
                <a:latin typeface="Arial"/>
                <a:cs typeface="Arial"/>
              </a:rPr>
              <a:t>appropriate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0A4F83"/>
                </a:solidFill>
                <a:latin typeface="Arial"/>
                <a:cs typeface="Arial"/>
              </a:rPr>
              <a:t>estimation</a:t>
            </a:r>
            <a:r>
              <a:rPr sz="2000" spc="-114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A4F83"/>
                </a:solidFill>
                <a:latin typeface="Arial"/>
                <a:cs typeface="Arial"/>
              </a:rPr>
              <a:t>method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82406" y="2019096"/>
            <a:ext cx="31375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000" dirty="0">
                <a:solidFill>
                  <a:srgbClr val="0A4F83"/>
                </a:solidFill>
                <a:latin typeface="Arial"/>
                <a:cs typeface="Arial"/>
              </a:rPr>
              <a:t>Include</a:t>
            </a:r>
            <a:r>
              <a:rPr sz="2000" spc="-5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A4F83"/>
                </a:solidFill>
                <a:latin typeface="Arial"/>
                <a:cs typeface="Arial"/>
              </a:rPr>
              <a:t>contingency </a:t>
            </a:r>
            <a:r>
              <a:rPr sz="2000" dirty="0">
                <a:solidFill>
                  <a:srgbClr val="0A4F83"/>
                </a:solidFill>
                <a:latin typeface="Arial"/>
                <a:cs typeface="Arial"/>
              </a:rPr>
              <a:t>reserves</a:t>
            </a:r>
            <a:r>
              <a:rPr sz="2000" spc="-5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A4F83"/>
                </a:solidFill>
                <a:latin typeface="Arial"/>
                <a:cs typeface="Arial"/>
              </a:rPr>
              <a:t>to</a:t>
            </a:r>
            <a:r>
              <a:rPr sz="2000" spc="-6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A4F83"/>
                </a:solidFill>
                <a:latin typeface="Arial"/>
                <a:cs typeface="Arial"/>
              </a:rPr>
              <a:t>account</a:t>
            </a:r>
            <a:r>
              <a:rPr sz="2000" spc="-4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A4F83"/>
                </a:solidFill>
                <a:latin typeface="Arial"/>
                <a:cs typeface="Arial"/>
              </a:rPr>
              <a:t>for</a:t>
            </a:r>
            <a:r>
              <a:rPr sz="2000" spc="-7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A4F83"/>
                </a:solidFill>
                <a:latin typeface="Arial"/>
                <a:cs typeface="Arial"/>
              </a:rPr>
              <a:t>cost </a:t>
            </a:r>
            <a:r>
              <a:rPr sz="2000" spc="-10" dirty="0">
                <a:solidFill>
                  <a:srgbClr val="0A4F83"/>
                </a:solidFill>
                <a:latin typeface="Arial"/>
                <a:cs typeface="Arial"/>
              </a:rPr>
              <a:t>uncertainty.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82406" y="3277982"/>
            <a:ext cx="3217545" cy="75819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dirty="0">
                <a:solidFill>
                  <a:srgbClr val="0A4F83"/>
                </a:solidFill>
                <a:latin typeface="Arial"/>
                <a:cs typeface="Arial"/>
              </a:rPr>
              <a:t>Control</a:t>
            </a:r>
            <a:r>
              <a:rPr sz="2000" spc="-1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A4F83"/>
                </a:solidFill>
                <a:latin typeface="Arial"/>
                <a:cs typeface="Arial"/>
              </a:rPr>
              <a:t>cost</a:t>
            </a:r>
            <a:r>
              <a:rPr sz="2000" spc="-6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A4F83"/>
                </a:solidFill>
                <a:latin typeface="Arial"/>
                <a:cs typeface="Arial"/>
              </a:rPr>
              <a:t>as</a:t>
            </a:r>
            <a:r>
              <a:rPr sz="2000" spc="-4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A4F83"/>
                </a:solidFill>
                <a:latin typeface="Arial"/>
                <a:cs typeface="Arial"/>
              </a:rPr>
              <a:t>a</a:t>
            </a:r>
            <a:r>
              <a:rPr sz="2000" spc="-4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A4F83"/>
                </a:solidFill>
                <a:latin typeface="Arial"/>
                <a:cs typeface="Arial"/>
              </a:rPr>
              <a:t>continuous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solidFill>
                  <a:srgbClr val="0A4F83"/>
                </a:solidFill>
                <a:latin typeface="Arial"/>
                <a:cs typeface="Arial"/>
              </a:rPr>
              <a:t>progress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07136" y="2145792"/>
            <a:ext cx="262255" cy="238125"/>
          </a:xfrm>
          <a:custGeom>
            <a:avLst/>
            <a:gdLst/>
            <a:ahLst/>
            <a:cxnLst/>
            <a:rect l="l" t="t" r="r" b="b"/>
            <a:pathLst>
              <a:path w="262255" h="238125">
                <a:moveTo>
                  <a:pt x="21462" y="21971"/>
                </a:moveTo>
                <a:lnTo>
                  <a:pt x="10731" y="21971"/>
                </a:lnTo>
                <a:lnTo>
                  <a:pt x="10731" y="215773"/>
                </a:lnTo>
                <a:lnTo>
                  <a:pt x="4876" y="216027"/>
                </a:lnTo>
                <a:lnTo>
                  <a:pt x="0" y="220725"/>
                </a:lnTo>
                <a:lnTo>
                  <a:pt x="0" y="232791"/>
                </a:lnTo>
                <a:lnTo>
                  <a:pt x="4876" y="237744"/>
                </a:lnTo>
                <a:lnTo>
                  <a:pt x="257251" y="237744"/>
                </a:lnTo>
                <a:lnTo>
                  <a:pt x="262127" y="232791"/>
                </a:lnTo>
                <a:lnTo>
                  <a:pt x="262127" y="220725"/>
                </a:lnTo>
                <a:lnTo>
                  <a:pt x="257251" y="216027"/>
                </a:lnTo>
                <a:lnTo>
                  <a:pt x="251396" y="215773"/>
                </a:lnTo>
                <a:lnTo>
                  <a:pt x="21462" y="215773"/>
                </a:lnTo>
                <a:lnTo>
                  <a:pt x="21462" y="21971"/>
                </a:lnTo>
                <a:close/>
              </a:path>
              <a:path w="262255" h="238125">
                <a:moveTo>
                  <a:pt x="251396" y="21971"/>
                </a:moveTo>
                <a:lnTo>
                  <a:pt x="240664" y="21971"/>
                </a:lnTo>
                <a:lnTo>
                  <a:pt x="240664" y="215773"/>
                </a:lnTo>
                <a:lnTo>
                  <a:pt x="251396" y="215773"/>
                </a:lnTo>
                <a:lnTo>
                  <a:pt x="251396" y="21971"/>
                </a:lnTo>
                <a:close/>
              </a:path>
              <a:path w="262255" h="238125">
                <a:moveTo>
                  <a:pt x="125857" y="59817"/>
                </a:moveTo>
                <a:lnTo>
                  <a:pt x="103421" y="64408"/>
                </a:lnTo>
                <a:lnTo>
                  <a:pt x="85129" y="76930"/>
                </a:lnTo>
                <a:lnTo>
                  <a:pt x="72812" y="95500"/>
                </a:lnTo>
                <a:lnTo>
                  <a:pt x="68300" y="118237"/>
                </a:lnTo>
                <a:lnTo>
                  <a:pt x="72812" y="140920"/>
                </a:lnTo>
                <a:lnTo>
                  <a:pt x="85129" y="159496"/>
                </a:lnTo>
                <a:lnTo>
                  <a:pt x="103421" y="172047"/>
                </a:lnTo>
                <a:lnTo>
                  <a:pt x="125857" y="176657"/>
                </a:lnTo>
                <a:lnTo>
                  <a:pt x="148483" y="172047"/>
                </a:lnTo>
                <a:lnTo>
                  <a:pt x="166873" y="159496"/>
                </a:lnTo>
                <a:lnTo>
                  <a:pt x="179226" y="140920"/>
                </a:lnTo>
                <a:lnTo>
                  <a:pt x="183743" y="118237"/>
                </a:lnTo>
                <a:lnTo>
                  <a:pt x="125857" y="118237"/>
                </a:lnTo>
                <a:lnTo>
                  <a:pt x="125857" y="59817"/>
                </a:lnTo>
                <a:close/>
              </a:path>
              <a:path w="262255" h="238125">
                <a:moveTo>
                  <a:pt x="139192" y="42037"/>
                </a:moveTo>
                <a:lnTo>
                  <a:pt x="134962" y="42037"/>
                </a:lnTo>
                <a:lnTo>
                  <a:pt x="134962" y="108966"/>
                </a:lnTo>
                <a:lnTo>
                  <a:pt x="201307" y="108966"/>
                </a:lnTo>
                <a:lnTo>
                  <a:pt x="201307" y="104775"/>
                </a:lnTo>
                <a:lnTo>
                  <a:pt x="200447" y="100457"/>
                </a:lnTo>
                <a:lnTo>
                  <a:pt x="143421" y="100457"/>
                </a:lnTo>
                <a:lnTo>
                  <a:pt x="143421" y="50927"/>
                </a:lnTo>
                <a:lnTo>
                  <a:pt x="169224" y="50927"/>
                </a:lnTo>
                <a:lnTo>
                  <a:pt x="163444" y="46982"/>
                </a:lnTo>
                <a:lnTo>
                  <a:pt x="139192" y="42037"/>
                </a:lnTo>
                <a:close/>
              </a:path>
              <a:path w="262255" h="238125">
                <a:moveTo>
                  <a:pt x="169224" y="50927"/>
                </a:moveTo>
                <a:lnTo>
                  <a:pt x="143421" y="50927"/>
                </a:lnTo>
                <a:lnTo>
                  <a:pt x="161983" y="55737"/>
                </a:lnTo>
                <a:lnTo>
                  <a:pt x="177285" y="66452"/>
                </a:lnTo>
                <a:lnTo>
                  <a:pt x="188015" y="81787"/>
                </a:lnTo>
                <a:lnTo>
                  <a:pt x="192862" y="100457"/>
                </a:lnTo>
                <a:lnTo>
                  <a:pt x="200447" y="100457"/>
                </a:lnTo>
                <a:lnTo>
                  <a:pt x="196450" y="80398"/>
                </a:lnTo>
                <a:lnTo>
                  <a:pt x="183180" y="60452"/>
                </a:lnTo>
                <a:lnTo>
                  <a:pt x="169224" y="50927"/>
                </a:lnTo>
                <a:close/>
              </a:path>
              <a:path w="262255" h="238125">
                <a:moveTo>
                  <a:pt x="257251" y="0"/>
                </a:moveTo>
                <a:lnTo>
                  <a:pt x="4876" y="0"/>
                </a:lnTo>
                <a:lnTo>
                  <a:pt x="0" y="4953"/>
                </a:lnTo>
                <a:lnTo>
                  <a:pt x="0" y="17018"/>
                </a:lnTo>
                <a:lnTo>
                  <a:pt x="4876" y="21971"/>
                </a:lnTo>
                <a:lnTo>
                  <a:pt x="257251" y="21971"/>
                </a:lnTo>
                <a:lnTo>
                  <a:pt x="262127" y="17018"/>
                </a:lnTo>
                <a:lnTo>
                  <a:pt x="262127" y="4953"/>
                </a:lnTo>
                <a:lnTo>
                  <a:pt x="257251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9300" y="3270503"/>
            <a:ext cx="240029" cy="292735"/>
          </a:xfrm>
          <a:custGeom>
            <a:avLst/>
            <a:gdLst/>
            <a:ahLst/>
            <a:cxnLst/>
            <a:rect l="l" t="t" r="r" b="b"/>
            <a:pathLst>
              <a:path w="240030" h="292735">
                <a:moveTo>
                  <a:pt x="60025" y="16383"/>
                </a:moveTo>
                <a:lnTo>
                  <a:pt x="33235" y="16383"/>
                </a:lnTo>
                <a:lnTo>
                  <a:pt x="35509" y="16763"/>
                </a:lnTo>
                <a:lnTo>
                  <a:pt x="37795" y="17780"/>
                </a:lnTo>
                <a:lnTo>
                  <a:pt x="59951" y="52752"/>
                </a:lnTo>
                <a:lnTo>
                  <a:pt x="66471" y="88011"/>
                </a:lnTo>
                <a:lnTo>
                  <a:pt x="39420" y="91312"/>
                </a:lnTo>
                <a:lnTo>
                  <a:pt x="29971" y="171069"/>
                </a:lnTo>
                <a:lnTo>
                  <a:pt x="150850" y="292608"/>
                </a:lnTo>
                <a:lnTo>
                  <a:pt x="198508" y="244601"/>
                </a:lnTo>
                <a:lnTo>
                  <a:pt x="173342" y="244601"/>
                </a:lnTo>
                <a:lnTo>
                  <a:pt x="154444" y="225298"/>
                </a:lnTo>
                <a:lnTo>
                  <a:pt x="157333" y="222376"/>
                </a:lnTo>
                <a:lnTo>
                  <a:pt x="151180" y="222376"/>
                </a:lnTo>
                <a:lnTo>
                  <a:pt x="133261" y="204216"/>
                </a:lnTo>
                <a:lnTo>
                  <a:pt x="135529" y="201930"/>
                </a:lnTo>
                <a:lnTo>
                  <a:pt x="130975" y="201930"/>
                </a:lnTo>
                <a:lnTo>
                  <a:pt x="123812" y="194437"/>
                </a:lnTo>
                <a:lnTo>
                  <a:pt x="126415" y="189484"/>
                </a:lnTo>
                <a:lnTo>
                  <a:pt x="121250" y="184276"/>
                </a:lnTo>
                <a:lnTo>
                  <a:pt x="113715" y="184276"/>
                </a:lnTo>
                <a:lnTo>
                  <a:pt x="106540" y="177037"/>
                </a:lnTo>
                <a:lnTo>
                  <a:pt x="118255" y="171704"/>
                </a:lnTo>
                <a:lnTo>
                  <a:pt x="105244" y="171704"/>
                </a:lnTo>
                <a:lnTo>
                  <a:pt x="103289" y="171450"/>
                </a:lnTo>
                <a:lnTo>
                  <a:pt x="101333" y="170815"/>
                </a:lnTo>
                <a:lnTo>
                  <a:pt x="99047" y="169799"/>
                </a:lnTo>
                <a:lnTo>
                  <a:pt x="97091" y="168529"/>
                </a:lnTo>
                <a:lnTo>
                  <a:pt x="94818" y="166116"/>
                </a:lnTo>
                <a:lnTo>
                  <a:pt x="90906" y="162179"/>
                </a:lnTo>
                <a:lnTo>
                  <a:pt x="88950" y="159004"/>
                </a:lnTo>
                <a:lnTo>
                  <a:pt x="88950" y="152654"/>
                </a:lnTo>
                <a:lnTo>
                  <a:pt x="90246" y="150113"/>
                </a:lnTo>
                <a:lnTo>
                  <a:pt x="92201" y="147828"/>
                </a:lnTo>
                <a:lnTo>
                  <a:pt x="99694" y="147828"/>
                </a:lnTo>
                <a:lnTo>
                  <a:pt x="99606" y="145161"/>
                </a:lnTo>
                <a:lnTo>
                  <a:pt x="99377" y="143510"/>
                </a:lnTo>
                <a:lnTo>
                  <a:pt x="100025" y="141224"/>
                </a:lnTo>
                <a:lnTo>
                  <a:pt x="100476" y="140843"/>
                </a:lnTo>
                <a:lnTo>
                  <a:pt x="68097" y="140843"/>
                </a:lnTo>
                <a:lnTo>
                  <a:pt x="63855" y="139192"/>
                </a:lnTo>
                <a:lnTo>
                  <a:pt x="60921" y="136017"/>
                </a:lnTo>
                <a:lnTo>
                  <a:pt x="57257" y="130615"/>
                </a:lnTo>
                <a:lnTo>
                  <a:pt x="56035" y="124428"/>
                </a:lnTo>
                <a:lnTo>
                  <a:pt x="57257" y="118193"/>
                </a:lnTo>
                <a:lnTo>
                  <a:pt x="60921" y="112649"/>
                </a:lnTo>
                <a:lnTo>
                  <a:pt x="62229" y="111379"/>
                </a:lnTo>
                <a:lnTo>
                  <a:pt x="63855" y="109982"/>
                </a:lnTo>
                <a:lnTo>
                  <a:pt x="65811" y="109347"/>
                </a:lnTo>
                <a:lnTo>
                  <a:pt x="146260" y="109347"/>
                </a:lnTo>
                <a:lnTo>
                  <a:pt x="123080" y="85979"/>
                </a:lnTo>
                <a:lnTo>
                  <a:pt x="82105" y="85979"/>
                </a:lnTo>
                <a:lnTo>
                  <a:pt x="81624" y="78908"/>
                </a:lnTo>
                <a:lnTo>
                  <a:pt x="80718" y="71802"/>
                </a:lnTo>
                <a:lnTo>
                  <a:pt x="79444" y="64672"/>
                </a:lnTo>
                <a:lnTo>
                  <a:pt x="77863" y="57531"/>
                </a:lnTo>
                <a:lnTo>
                  <a:pt x="71020" y="35359"/>
                </a:lnTo>
                <a:lnTo>
                  <a:pt x="62187" y="18653"/>
                </a:lnTo>
                <a:lnTo>
                  <a:pt x="60025" y="16383"/>
                </a:lnTo>
                <a:close/>
              </a:path>
              <a:path w="240030" h="292735">
                <a:moveTo>
                  <a:pt x="171056" y="222631"/>
                </a:moveTo>
                <a:lnTo>
                  <a:pt x="166497" y="227203"/>
                </a:lnTo>
                <a:lnTo>
                  <a:pt x="178549" y="239395"/>
                </a:lnTo>
                <a:lnTo>
                  <a:pt x="173342" y="244601"/>
                </a:lnTo>
                <a:lnTo>
                  <a:pt x="198508" y="244601"/>
                </a:lnTo>
                <a:lnTo>
                  <a:pt x="209225" y="233807"/>
                </a:lnTo>
                <a:lnTo>
                  <a:pt x="181813" y="233807"/>
                </a:lnTo>
                <a:lnTo>
                  <a:pt x="171056" y="222631"/>
                </a:lnTo>
                <a:close/>
              </a:path>
              <a:path w="240030" h="292735">
                <a:moveTo>
                  <a:pt x="179209" y="214503"/>
                </a:moveTo>
                <a:lnTo>
                  <a:pt x="175615" y="218059"/>
                </a:lnTo>
                <a:lnTo>
                  <a:pt x="186372" y="229235"/>
                </a:lnTo>
                <a:lnTo>
                  <a:pt x="181813" y="233807"/>
                </a:lnTo>
                <a:lnTo>
                  <a:pt x="209225" y="233807"/>
                </a:lnTo>
                <a:lnTo>
                  <a:pt x="216663" y="226313"/>
                </a:lnTo>
                <a:lnTo>
                  <a:pt x="190931" y="226313"/>
                </a:lnTo>
                <a:lnTo>
                  <a:pt x="179209" y="214503"/>
                </a:lnTo>
                <a:close/>
              </a:path>
              <a:path w="240030" h="292735">
                <a:moveTo>
                  <a:pt x="238728" y="202565"/>
                </a:moveTo>
                <a:lnTo>
                  <a:pt x="176923" y="202565"/>
                </a:lnTo>
                <a:lnTo>
                  <a:pt x="195821" y="221361"/>
                </a:lnTo>
                <a:lnTo>
                  <a:pt x="190931" y="226313"/>
                </a:lnTo>
                <a:lnTo>
                  <a:pt x="216663" y="226313"/>
                </a:lnTo>
                <a:lnTo>
                  <a:pt x="239483" y="203326"/>
                </a:lnTo>
                <a:lnTo>
                  <a:pt x="238728" y="202565"/>
                </a:lnTo>
                <a:close/>
              </a:path>
              <a:path w="240030" h="292735">
                <a:moveTo>
                  <a:pt x="217563" y="181229"/>
                </a:moveTo>
                <a:lnTo>
                  <a:pt x="156070" y="181229"/>
                </a:lnTo>
                <a:lnTo>
                  <a:pt x="162915" y="188468"/>
                </a:lnTo>
                <a:lnTo>
                  <a:pt x="145973" y="205612"/>
                </a:lnTo>
                <a:lnTo>
                  <a:pt x="156718" y="216788"/>
                </a:lnTo>
                <a:lnTo>
                  <a:pt x="151180" y="222376"/>
                </a:lnTo>
                <a:lnTo>
                  <a:pt x="157333" y="222376"/>
                </a:lnTo>
                <a:lnTo>
                  <a:pt x="176923" y="202565"/>
                </a:lnTo>
                <a:lnTo>
                  <a:pt x="238728" y="202565"/>
                </a:lnTo>
                <a:lnTo>
                  <a:pt x="217563" y="181229"/>
                </a:lnTo>
                <a:close/>
              </a:path>
              <a:path w="240030" h="292735">
                <a:moveTo>
                  <a:pt x="199422" y="162941"/>
                </a:moveTo>
                <a:lnTo>
                  <a:pt x="137502" y="162941"/>
                </a:lnTo>
                <a:lnTo>
                  <a:pt x="145313" y="170434"/>
                </a:lnTo>
                <a:lnTo>
                  <a:pt x="130975" y="201930"/>
                </a:lnTo>
                <a:lnTo>
                  <a:pt x="135529" y="201930"/>
                </a:lnTo>
                <a:lnTo>
                  <a:pt x="156070" y="181229"/>
                </a:lnTo>
                <a:lnTo>
                  <a:pt x="217563" y="181229"/>
                </a:lnTo>
                <a:lnTo>
                  <a:pt x="199422" y="162941"/>
                </a:lnTo>
                <a:close/>
              </a:path>
              <a:path w="240030" h="292735">
                <a:moveTo>
                  <a:pt x="118605" y="181610"/>
                </a:moveTo>
                <a:lnTo>
                  <a:pt x="113715" y="184276"/>
                </a:lnTo>
                <a:lnTo>
                  <a:pt x="121250" y="184276"/>
                </a:lnTo>
                <a:lnTo>
                  <a:pt x="118605" y="181610"/>
                </a:lnTo>
                <a:close/>
              </a:path>
              <a:path w="240030" h="292735">
                <a:moveTo>
                  <a:pt x="135547" y="172466"/>
                </a:moveTo>
                <a:lnTo>
                  <a:pt x="124790" y="178308"/>
                </a:lnTo>
                <a:lnTo>
                  <a:pt x="129679" y="183261"/>
                </a:lnTo>
                <a:lnTo>
                  <a:pt x="135547" y="172466"/>
                </a:lnTo>
                <a:close/>
              </a:path>
              <a:path w="240030" h="292735">
                <a:moveTo>
                  <a:pt x="111759" y="144780"/>
                </a:moveTo>
                <a:lnTo>
                  <a:pt x="109473" y="144780"/>
                </a:lnTo>
                <a:lnTo>
                  <a:pt x="109143" y="145542"/>
                </a:lnTo>
                <a:lnTo>
                  <a:pt x="108826" y="145796"/>
                </a:lnTo>
                <a:lnTo>
                  <a:pt x="108496" y="146176"/>
                </a:lnTo>
                <a:lnTo>
                  <a:pt x="108496" y="147447"/>
                </a:lnTo>
                <a:lnTo>
                  <a:pt x="109143" y="148462"/>
                </a:lnTo>
                <a:lnTo>
                  <a:pt x="110121" y="150113"/>
                </a:lnTo>
                <a:lnTo>
                  <a:pt x="112407" y="153670"/>
                </a:lnTo>
                <a:lnTo>
                  <a:pt x="114033" y="156591"/>
                </a:lnTo>
                <a:lnTo>
                  <a:pt x="115341" y="160528"/>
                </a:lnTo>
                <a:lnTo>
                  <a:pt x="115266" y="162941"/>
                </a:lnTo>
                <a:lnTo>
                  <a:pt x="114693" y="165862"/>
                </a:lnTo>
                <a:lnTo>
                  <a:pt x="113715" y="167132"/>
                </a:lnTo>
                <a:lnTo>
                  <a:pt x="112737" y="168529"/>
                </a:lnTo>
                <a:lnTo>
                  <a:pt x="111099" y="169799"/>
                </a:lnTo>
                <a:lnTo>
                  <a:pt x="109473" y="170815"/>
                </a:lnTo>
                <a:lnTo>
                  <a:pt x="107518" y="171069"/>
                </a:lnTo>
                <a:lnTo>
                  <a:pt x="105244" y="171704"/>
                </a:lnTo>
                <a:lnTo>
                  <a:pt x="118255" y="171704"/>
                </a:lnTo>
                <a:lnTo>
                  <a:pt x="137502" y="162941"/>
                </a:lnTo>
                <a:lnTo>
                  <a:pt x="199422" y="162941"/>
                </a:lnTo>
                <a:lnTo>
                  <a:pt x="195139" y="158623"/>
                </a:lnTo>
                <a:lnTo>
                  <a:pt x="120878" y="158623"/>
                </a:lnTo>
                <a:lnTo>
                  <a:pt x="113715" y="152400"/>
                </a:lnTo>
                <a:lnTo>
                  <a:pt x="114693" y="151384"/>
                </a:lnTo>
                <a:lnTo>
                  <a:pt x="115011" y="150113"/>
                </a:lnTo>
                <a:lnTo>
                  <a:pt x="115011" y="149098"/>
                </a:lnTo>
                <a:lnTo>
                  <a:pt x="114363" y="147066"/>
                </a:lnTo>
                <a:lnTo>
                  <a:pt x="113385" y="146176"/>
                </a:lnTo>
                <a:lnTo>
                  <a:pt x="112407" y="145161"/>
                </a:lnTo>
                <a:lnTo>
                  <a:pt x="111759" y="144780"/>
                </a:lnTo>
                <a:close/>
              </a:path>
              <a:path w="240030" h="292735">
                <a:moveTo>
                  <a:pt x="99694" y="147828"/>
                </a:moveTo>
                <a:lnTo>
                  <a:pt x="92201" y="147828"/>
                </a:lnTo>
                <a:lnTo>
                  <a:pt x="99377" y="154050"/>
                </a:lnTo>
                <a:lnTo>
                  <a:pt x="98399" y="155067"/>
                </a:lnTo>
                <a:lnTo>
                  <a:pt x="97751" y="156337"/>
                </a:lnTo>
                <a:lnTo>
                  <a:pt x="97701" y="157607"/>
                </a:lnTo>
                <a:lnTo>
                  <a:pt x="97497" y="158623"/>
                </a:lnTo>
                <a:lnTo>
                  <a:pt x="97529" y="159258"/>
                </a:lnTo>
                <a:lnTo>
                  <a:pt x="98069" y="160528"/>
                </a:lnTo>
                <a:lnTo>
                  <a:pt x="100355" y="162941"/>
                </a:lnTo>
                <a:lnTo>
                  <a:pt x="101333" y="163195"/>
                </a:lnTo>
                <a:lnTo>
                  <a:pt x="102311" y="163575"/>
                </a:lnTo>
                <a:lnTo>
                  <a:pt x="103289" y="163575"/>
                </a:lnTo>
                <a:lnTo>
                  <a:pt x="104267" y="163195"/>
                </a:lnTo>
                <a:lnTo>
                  <a:pt x="105562" y="161925"/>
                </a:lnTo>
                <a:lnTo>
                  <a:pt x="105462" y="159004"/>
                </a:lnTo>
                <a:lnTo>
                  <a:pt x="104914" y="157607"/>
                </a:lnTo>
                <a:lnTo>
                  <a:pt x="103289" y="155321"/>
                </a:lnTo>
                <a:lnTo>
                  <a:pt x="101003" y="151384"/>
                </a:lnTo>
                <a:lnTo>
                  <a:pt x="99694" y="148462"/>
                </a:lnTo>
                <a:lnTo>
                  <a:pt x="99694" y="147828"/>
                </a:lnTo>
                <a:close/>
              </a:path>
              <a:path w="240030" h="292735">
                <a:moveTo>
                  <a:pt x="173597" y="136906"/>
                </a:moveTo>
                <a:lnTo>
                  <a:pt x="109804" y="136906"/>
                </a:lnTo>
                <a:lnTo>
                  <a:pt x="111759" y="137922"/>
                </a:lnTo>
                <a:lnTo>
                  <a:pt x="113715" y="138557"/>
                </a:lnTo>
                <a:lnTo>
                  <a:pt x="115671" y="140208"/>
                </a:lnTo>
                <a:lnTo>
                  <a:pt x="123417" y="153670"/>
                </a:lnTo>
                <a:lnTo>
                  <a:pt x="122834" y="155956"/>
                </a:lnTo>
                <a:lnTo>
                  <a:pt x="120878" y="158623"/>
                </a:lnTo>
                <a:lnTo>
                  <a:pt x="195139" y="158623"/>
                </a:lnTo>
                <a:lnTo>
                  <a:pt x="173597" y="136906"/>
                </a:lnTo>
                <a:close/>
              </a:path>
              <a:path w="240030" h="292735">
                <a:moveTo>
                  <a:pt x="147519" y="110617"/>
                </a:moveTo>
                <a:lnTo>
                  <a:pt x="81775" y="110617"/>
                </a:lnTo>
                <a:lnTo>
                  <a:pt x="82435" y="111379"/>
                </a:lnTo>
                <a:lnTo>
                  <a:pt x="83413" y="112013"/>
                </a:lnTo>
                <a:lnTo>
                  <a:pt x="84061" y="112649"/>
                </a:lnTo>
                <a:lnTo>
                  <a:pt x="86994" y="115950"/>
                </a:lnTo>
                <a:lnTo>
                  <a:pt x="88950" y="119887"/>
                </a:lnTo>
                <a:lnTo>
                  <a:pt x="88950" y="128778"/>
                </a:lnTo>
                <a:lnTo>
                  <a:pt x="86994" y="132969"/>
                </a:lnTo>
                <a:lnTo>
                  <a:pt x="84061" y="136017"/>
                </a:lnTo>
                <a:lnTo>
                  <a:pt x="80797" y="139192"/>
                </a:lnTo>
                <a:lnTo>
                  <a:pt x="76898" y="140843"/>
                </a:lnTo>
                <a:lnTo>
                  <a:pt x="100476" y="140843"/>
                </a:lnTo>
                <a:lnTo>
                  <a:pt x="101981" y="139573"/>
                </a:lnTo>
                <a:lnTo>
                  <a:pt x="102958" y="138303"/>
                </a:lnTo>
                <a:lnTo>
                  <a:pt x="104584" y="137541"/>
                </a:lnTo>
                <a:lnTo>
                  <a:pt x="106222" y="137287"/>
                </a:lnTo>
                <a:lnTo>
                  <a:pt x="107848" y="136906"/>
                </a:lnTo>
                <a:lnTo>
                  <a:pt x="173597" y="136906"/>
                </a:lnTo>
                <a:lnTo>
                  <a:pt x="147519" y="110617"/>
                </a:lnTo>
                <a:close/>
              </a:path>
              <a:path w="240030" h="292735">
                <a:moveTo>
                  <a:pt x="146260" y="109347"/>
                </a:moveTo>
                <a:lnTo>
                  <a:pt x="65811" y="109347"/>
                </a:lnTo>
                <a:lnTo>
                  <a:pt x="64515" y="118491"/>
                </a:lnTo>
                <a:lnTo>
                  <a:pt x="63538" y="123190"/>
                </a:lnTo>
                <a:lnTo>
                  <a:pt x="63207" y="125730"/>
                </a:lnTo>
                <a:lnTo>
                  <a:pt x="63538" y="128016"/>
                </a:lnTo>
                <a:lnTo>
                  <a:pt x="66789" y="132080"/>
                </a:lnTo>
                <a:lnTo>
                  <a:pt x="69392" y="133350"/>
                </a:lnTo>
                <a:lnTo>
                  <a:pt x="75590" y="133350"/>
                </a:lnTo>
                <a:lnTo>
                  <a:pt x="78524" y="131063"/>
                </a:lnTo>
                <a:lnTo>
                  <a:pt x="79171" y="127126"/>
                </a:lnTo>
                <a:lnTo>
                  <a:pt x="80479" y="121793"/>
                </a:lnTo>
                <a:lnTo>
                  <a:pt x="81775" y="110617"/>
                </a:lnTo>
                <a:lnTo>
                  <a:pt x="147519" y="110617"/>
                </a:lnTo>
                <a:lnTo>
                  <a:pt x="146260" y="109347"/>
                </a:lnTo>
                <a:close/>
              </a:path>
              <a:path w="240030" h="292735">
                <a:moveTo>
                  <a:pt x="33235" y="0"/>
                </a:moveTo>
                <a:lnTo>
                  <a:pt x="30949" y="0"/>
                </a:lnTo>
                <a:lnTo>
                  <a:pt x="17866" y="3988"/>
                </a:lnTo>
                <a:lnTo>
                  <a:pt x="8388" y="14382"/>
                </a:lnTo>
                <a:lnTo>
                  <a:pt x="2453" y="28825"/>
                </a:lnTo>
                <a:lnTo>
                  <a:pt x="0" y="44958"/>
                </a:lnTo>
                <a:lnTo>
                  <a:pt x="582" y="63007"/>
                </a:lnTo>
                <a:lnTo>
                  <a:pt x="19875" y="114300"/>
                </a:lnTo>
                <a:lnTo>
                  <a:pt x="23787" y="117856"/>
                </a:lnTo>
                <a:lnTo>
                  <a:pt x="29971" y="117856"/>
                </a:lnTo>
                <a:lnTo>
                  <a:pt x="32905" y="116205"/>
                </a:lnTo>
                <a:lnTo>
                  <a:pt x="34531" y="113665"/>
                </a:lnTo>
                <a:lnTo>
                  <a:pt x="35839" y="110998"/>
                </a:lnTo>
                <a:lnTo>
                  <a:pt x="35509" y="108331"/>
                </a:lnTo>
                <a:lnTo>
                  <a:pt x="33883" y="106045"/>
                </a:lnTo>
                <a:lnTo>
                  <a:pt x="26918" y="94200"/>
                </a:lnTo>
                <a:lnTo>
                  <a:pt x="21663" y="81772"/>
                </a:lnTo>
                <a:lnTo>
                  <a:pt x="18117" y="68843"/>
                </a:lnTo>
                <a:lnTo>
                  <a:pt x="16281" y="55499"/>
                </a:lnTo>
                <a:lnTo>
                  <a:pt x="16227" y="52752"/>
                </a:lnTo>
                <a:lnTo>
                  <a:pt x="16314" y="44958"/>
                </a:lnTo>
                <a:lnTo>
                  <a:pt x="28346" y="16383"/>
                </a:lnTo>
                <a:lnTo>
                  <a:pt x="60025" y="16383"/>
                </a:lnTo>
                <a:lnTo>
                  <a:pt x="51337" y="7256"/>
                </a:lnTo>
                <a:lnTo>
                  <a:pt x="38442" y="1016"/>
                </a:lnTo>
                <a:lnTo>
                  <a:pt x="35839" y="381"/>
                </a:lnTo>
                <a:lnTo>
                  <a:pt x="33235" y="0"/>
                </a:lnTo>
                <a:close/>
              </a:path>
              <a:path w="240030" h="292735">
                <a:moveTo>
                  <a:pt x="118922" y="81787"/>
                </a:moveTo>
                <a:lnTo>
                  <a:pt x="82105" y="85979"/>
                </a:lnTo>
                <a:lnTo>
                  <a:pt x="123080" y="85979"/>
                </a:lnTo>
                <a:lnTo>
                  <a:pt x="118922" y="81787"/>
                </a:lnTo>
                <a:close/>
              </a:path>
            </a:pathLst>
          </a:custGeom>
          <a:solidFill>
            <a:srgbClr val="F16F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72997" y="3203942"/>
            <a:ext cx="3137535" cy="75819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dirty="0">
                <a:solidFill>
                  <a:srgbClr val="0A4F83"/>
                </a:solidFill>
                <a:latin typeface="Arial"/>
                <a:cs typeface="Arial"/>
              </a:rPr>
              <a:t>Clarify</a:t>
            </a:r>
            <a:r>
              <a:rPr sz="2000" spc="-4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A4F83"/>
                </a:solidFill>
                <a:latin typeface="Arial"/>
                <a:cs typeface="Arial"/>
              </a:rPr>
              <a:t>budget</a:t>
            </a:r>
            <a:r>
              <a:rPr sz="2000" spc="-3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A4F83"/>
                </a:solidFill>
                <a:latin typeface="Arial"/>
                <a:cs typeface="Arial"/>
              </a:rPr>
              <a:t>at</a:t>
            </a:r>
            <a:r>
              <a:rPr sz="2000" spc="-6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A4F83"/>
                </a:solidFill>
                <a:latin typeface="Arial"/>
                <a:cs typeface="Arial"/>
              </a:rPr>
              <a:t>the</a:t>
            </a:r>
            <a:r>
              <a:rPr sz="2000" spc="-4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A4F83"/>
                </a:solidFill>
                <a:latin typeface="Arial"/>
                <a:cs typeface="Arial"/>
              </a:rPr>
              <a:t>start</a:t>
            </a:r>
            <a:r>
              <a:rPr sz="2000" spc="-8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A4F83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0A4F83"/>
                </a:solidFill>
                <a:latin typeface="Arial"/>
                <a:cs typeface="Arial"/>
              </a:rPr>
              <a:t>the</a:t>
            </a:r>
            <a:r>
              <a:rPr sz="2000" spc="-2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A4F83"/>
                </a:solidFill>
                <a:latin typeface="Arial"/>
                <a:cs typeface="Arial"/>
              </a:rPr>
              <a:t>project</a:t>
            </a:r>
            <a:r>
              <a:rPr sz="2000" spc="-55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A4F83"/>
                </a:solidFill>
                <a:latin typeface="Arial"/>
                <a:cs typeface="Arial"/>
              </a:rPr>
              <a:t>(K</a:t>
            </a:r>
            <a:r>
              <a:rPr sz="2000" spc="-20" dirty="0">
                <a:solidFill>
                  <a:srgbClr val="0A4F83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A4F83"/>
                </a:solidFill>
                <a:latin typeface="Arial"/>
                <a:cs typeface="Arial"/>
              </a:rPr>
              <a:t>adjustment)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196071" y="3471671"/>
            <a:ext cx="186055" cy="256540"/>
          </a:xfrm>
          <a:custGeom>
            <a:avLst/>
            <a:gdLst/>
            <a:ahLst/>
            <a:cxnLst/>
            <a:rect l="l" t="t" r="r" b="b"/>
            <a:pathLst>
              <a:path w="186054" h="256539">
                <a:moveTo>
                  <a:pt x="177546" y="0"/>
                </a:moveTo>
                <a:lnTo>
                  <a:pt x="8381" y="0"/>
                </a:lnTo>
                <a:lnTo>
                  <a:pt x="0" y="7112"/>
                </a:lnTo>
                <a:lnTo>
                  <a:pt x="0" y="248919"/>
                </a:lnTo>
                <a:lnTo>
                  <a:pt x="8381" y="256031"/>
                </a:lnTo>
                <a:lnTo>
                  <a:pt x="177546" y="256031"/>
                </a:lnTo>
                <a:lnTo>
                  <a:pt x="185927" y="248919"/>
                </a:lnTo>
                <a:lnTo>
                  <a:pt x="185927" y="247776"/>
                </a:lnTo>
                <a:lnTo>
                  <a:pt x="85217" y="247776"/>
                </a:lnTo>
                <a:lnTo>
                  <a:pt x="78994" y="242442"/>
                </a:lnTo>
                <a:lnTo>
                  <a:pt x="78994" y="229234"/>
                </a:lnTo>
                <a:lnTo>
                  <a:pt x="85217" y="223773"/>
                </a:lnTo>
                <a:lnTo>
                  <a:pt x="185927" y="223773"/>
                </a:lnTo>
                <a:lnTo>
                  <a:pt x="185927" y="215900"/>
                </a:lnTo>
                <a:lnTo>
                  <a:pt x="18287" y="215900"/>
                </a:lnTo>
                <a:lnTo>
                  <a:pt x="18287" y="39750"/>
                </a:lnTo>
                <a:lnTo>
                  <a:pt x="185927" y="39750"/>
                </a:lnTo>
                <a:lnTo>
                  <a:pt x="185927" y="24002"/>
                </a:lnTo>
                <a:lnTo>
                  <a:pt x="57784" y="24002"/>
                </a:lnTo>
                <a:lnTo>
                  <a:pt x="55752" y="22225"/>
                </a:lnTo>
                <a:lnTo>
                  <a:pt x="55752" y="17525"/>
                </a:lnTo>
                <a:lnTo>
                  <a:pt x="57784" y="15748"/>
                </a:lnTo>
                <a:lnTo>
                  <a:pt x="185927" y="15748"/>
                </a:lnTo>
                <a:lnTo>
                  <a:pt x="185927" y="7112"/>
                </a:lnTo>
                <a:lnTo>
                  <a:pt x="177546" y="0"/>
                </a:lnTo>
                <a:close/>
              </a:path>
              <a:path w="186054" h="256539">
                <a:moveTo>
                  <a:pt x="185927" y="223773"/>
                </a:moveTo>
                <a:lnTo>
                  <a:pt x="100710" y="223773"/>
                </a:lnTo>
                <a:lnTo>
                  <a:pt x="106933" y="229234"/>
                </a:lnTo>
                <a:lnTo>
                  <a:pt x="106933" y="242442"/>
                </a:lnTo>
                <a:lnTo>
                  <a:pt x="100710" y="247776"/>
                </a:lnTo>
                <a:lnTo>
                  <a:pt x="185927" y="247776"/>
                </a:lnTo>
                <a:lnTo>
                  <a:pt x="185927" y="223773"/>
                </a:lnTo>
                <a:close/>
              </a:path>
              <a:path w="186054" h="256539">
                <a:moveTo>
                  <a:pt x="185927" y="39750"/>
                </a:moveTo>
                <a:lnTo>
                  <a:pt x="167258" y="39750"/>
                </a:lnTo>
                <a:lnTo>
                  <a:pt x="167258" y="215900"/>
                </a:lnTo>
                <a:lnTo>
                  <a:pt x="185927" y="215900"/>
                </a:lnTo>
                <a:lnTo>
                  <a:pt x="185927" y="39750"/>
                </a:lnTo>
                <a:close/>
              </a:path>
              <a:path w="186054" h="256539">
                <a:moveTo>
                  <a:pt x="185927" y="15748"/>
                </a:moveTo>
                <a:lnTo>
                  <a:pt x="128143" y="15748"/>
                </a:lnTo>
                <a:lnTo>
                  <a:pt x="130175" y="17525"/>
                </a:lnTo>
                <a:lnTo>
                  <a:pt x="130175" y="22225"/>
                </a:lnTo>
                <a:lnTo>
                  <a:pt x="128143" y="24002"/>
                </a:lnTo>
                <a:lnTo>
                  <a:pt x="185927" y="24002"/>
                </a:lnTo>
                <a:lnTo>
                  <a:pt x="185927" y="1574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53400" y="2176272"/>
            <a:ext cx="237744" cy="204215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591" y="2501900"/>
            <a:ext cx="4650740" cy="95123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 marR="5080" indent="356235">
              <a:lnSpc>
                <a:spcPts val="3460"/>
              </a:lnSpc>
              <a:spcBef>
                <a:spcPts val="525"/>
              </a:spcBef>
              <a:tabLst>
                <a:tab pos="1275715" algn="l"/>
              </a:tabLst>
            </a:pPr>
            <a:r>
              <a:rPr sz="3200" spc="100" dirty="0">
                <a:solidFill>
                  <a:srgbClr val="FFFFFF"/>
                </a:solidFill>
              </a:rPr>
              <a:t>WHY</a:t>
            </a:r>
            <a:r>
              <a:rPr sz="3200" spc="420" dirty="0">
                <a:solidFill>
                  <a:srgbClr val="FFFFFF"/>
                </a:solidFill>
              </a:rPr>
              <a:t> </a:t>
            </a:r>
            <a:r>
              <a:rPr sz="3200" spc="70" dirty="0">
                <a:solidFill>
                  <a:srgbClr val="FFFFFF"/>
                </a:solidFill>
              </a:rPr>
              <a:t>DO</a:t>
            </a:r>
            <a:r>
              <a:rPr sz="3200" spc="420" dirty="0">
                <a:solidFill>
                  <a:srgbClr val="FFFFFF"/>
                </a:solidFill>
              </a:rPr>
              <a:t> </a:t>
            </a:r>
            <a:r>
              <a:rPr sz="3200" spc="70" dirty="0">
                <a:solidFill>
                  <a:srgbClr val="FFFFFF"/>
                </a:solidFill>
              </a:rPr>
              <a:t>WE</a:t>
            </a:r>
            <a:r>
              <a:rPr sz="3200" spc="420" dirty="0">
                <a:solidFill>
                  <a:srgbClr val="FFFFFF"/>
                </a:solidFill>
              </a:rPr>
              <a:t> </a:t>
            </a:r>
            <a:r>
              <a:rPr sz="3200" spc="100" dirty="0">
                <a:solidFill>
                  <a:srgbClr val="FFFFFF"/>
                </a:solidFill>
              </a:rPr>
              <a:t>NEED </a:t>
            </a:r>
            <a:r>
              <a:rPr sz="3200" spc="90" dirty="0">
                <a:solidFill>
                  <a:srgbClr val="FFFFFF"/>
                </a:solidFill>
              </a:rPr>
              <a:t>COST</a:t>
            </a:r>
            <a:r>
              <a:rPr sz="3200" dirty="0">
                <a:solidFill>
                  <a:srgbClr val="FFFFFF"/>
                </a:solidFill>
              </a:rPr>
              <a:t>	</a:t>
            </a:r>
            <a:r>
              <a:rPr sz="3200" spc="135" dirty="0">
                <a:solidFill>
                  <a:srgbClr val="FFFFFF"/>
                </a:solidFill>
              </a:rPr>
              <a:t>MANAGEMENT?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" y="1185672"/>
            <a:ext cx="12183110" cy="2402205"/>
            <a:chOff x="9144" y="1185672"/>
            <a:chExt cx="12183110" cy="24022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" y="1185672"/>
              <a:ext cx="12182856" cy="17099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072372" y="2558796"/>
              <a:ext cx="1009015" cy="1009015"/>
            </a:xfrm>
            <a:custGeom>
              <a:avLst/>
              <a:gdLst/>
              <a:ahLst/>
              <a:cxnLst/>
              <a:rect l="l" t="t" r="r" b="b"/>
              <a:pathLst>
                <a:path w="1009015" h="1009014">
                  <a:moveTo>
                    <a:pt x="504444" y="0"/>
                  </a:moveTo>
                  <a:lnTo>
                    <a:pt x="455856" y="2308"/>
                  </a:lnTo>
                  <a:lnTo>
                    <a:pt x="408576" y="9094"/>
                  </a:lnTo>
                  <a:lnTo>
                    <a:pt x="362816" y="20145"/>
                  </a:lnTo>
                  <a:lnTo>
                    <a:pt x="318786" y="35250"/>
                  </a:lnTo>
                  <a:lnTo>
                    <a:pt x="276698" y="54199"/>
                  </a:lnTo>
                  <a:lnTo>
                    <a:pt x="236763" y="76779"/>
                  </a:lnTo>
                  <a:lnTo>
                    <a:pt x="199193" y="102780"/>
                  </a:lnTo>
                  <a:lnTo>
                    <a:pt x="164198" y="131990"/>
                  </a:lnTo>
                  <a:lnTo>
                    <a:pt x="131990" y="164198"/>
                  </a:lnTo>
                  <a:lnTo>
                    <a:pt x="102780" y="199193"/>
                  </a:lnTo>
                  <a:lnTo>
                    <a:pt x="76779" y="236763"/>
                  </a:lnTo>
                  <a:lnTo>
                    <a:pt x="54199" y="276698"/>
                  </a:lnTo>
                  <a:lnTo>
                    <a:pt x="35250" y="318786"/>
                  </a:lnTo>
                  <a:lnTo>
                    <a:pt x="20145" y="362816"/>
                  </a:lnTo>
                  <a:lnTo>
                    <a:pt x="9094" y="408576"/>
                  </a:lnTo>
                  <a:lnTo>
                    <a:pt x="2308" y="455856"/>
                  </a:lnTo>
                  <a:lnTo>
                    <a:pt x="0" y="504443"/>
                  </a:lnTo>
                  <a:lnTo>
                    <a:pt x="2308" y="553031"/>
                  </a:lnTo>
                  <a:lnTo>
                    <a:pt x="9094" y="600311"/>
                  </a:lnTo>
                  <a:lnTo>
                    <a:pt x="20145" y="646071"/>
                  </a:lnTo>
                  <a:lnTo>
                    <a:pt x="35250" y="690101"/>
                  </a:lnTo>
                  <a:lnTo>
                    <a:pt x="54199" y="732189"/>
                  </a:lnTo>
                  <a:lnTo>
                    <a:pt x="76779" y="772124"/>
                  </a:lnTo>
                  <a:lnTo>
                    <a:pt x="102780" y="809694"/>
                  </a:lnTo>
                  <a:lnTo>
                    <a:pt x="131990" y="844689"/>
                  </a:lnTo>
                  <a:lnTo>
                    <a:pt x="164198" y="876897"/>
                  </a:lnTo>
                  <a:lnTo>
                    <a:pt x="199193" y="906107"/>
                  </a:lnTo>
                  <a:lnTo>
                    <a:pt x="236763" y="932108"/>
                  </a:lnTo>
                  <a:lnTo>
                    <a:pt x="276698" y="954688"/>
                  </a:lnTo>
                  <a:lnTo>
                    <a:pt x="318786" y="973637"/>
                  </a:lnTo>
                  <a:lnTo>
                    <a:pt x="362816" y="988742"/>
                  </a:lnTo>
                  <a:lnTo>
                    <a:pt x="408576" y="999793"/>
                  </a:lnTo>
                  <a:lnTo>
                    <a:pt x="455856" y="1006579"/>
                  </a:lnTo>
                  <a:lnTo>
                    <a:pt x="504444" y="1008888"/>
                  </a:lnTo>
                  <a:lnTo>
                    <a:pt x="553031" y="1006579"/>
                  </a:lnTo>
                  <a:lnTo>
                    <a:pt x="600311" y="999793"/>
                  </a:lnTo>
                  <a:lnTo>
                    <a:pt x="646071" y="988742"/>
                  </a:lnTo>
                  <a:lnTo>
                    <a:pt x="690101" y="973637"/>
                  </a:lnTo>
                  <a:lnTo>
                    <a:pt x="732189" y="954688"/>
                  </a:lnTo>
                  <a:lnTo>
                    <a:pt x="772124" y="932108"/>
                  </a:lnTo>
                  <a:lnTo>
                    <a:pt x="809694" y="906107"/>
                  </a:lnTo>
                  <a:lnTo>
                    <a:pt x="844689" y="876897"/>
                  </a:lnTo>
                  <a:lnTo>
                    <a:pt x="876897" y="844689"/>
                  </a:lnTo>
                  <a:lnTo>
                    <a:pt x="906107" y="809694"/>
                  </a:lnTo>
                  <a:lnTo>
                    <a:pt x="932108" y="772124"/>
                  </a:lnTo>
                  <a:lnTo>
                    <a:pt x="954688" y="732189"/>
                  </a:lnTo>
                  <a:lnTo>
                    <a:pt x="973637" y="690101"/>
                  </a:lnTo>
                  <a:lnTo>
                    <a:pt x="988742" y="646071"/>
                  </a:lnTo>
                  <a:lnTo>
                    <a:pt x="999793" y="600311"/>
                  </a:lnTo>
                  <a:lnTo>
                    <a:pt x="1006579" y="553031"/>
                  </a:lnTo>
                  <a:lnTo>
                    <a:pt x="1008887" y="504443"/>
                  </a:lnTo>
                  <a:lnTo>
                    <a:pt x="1006579" y="455856"/>
                  </a:lnTo>
                  <a:lnTo>
                    <a:pt x="999793" y="408576"/>
                  </a:lnTo>
                  <a:lnTo>
                    <a:pt x="988742" y="362816"/>
                  </a:lnTo>
                  <a:lnTo>
                    <a:pt x="973637" y="318786"/>
                  </a:lnTo>
                  <a:lnTo>
                    <a:pt x="954688" y="276698"/>
                  </a:lnTo>
                  <a:lnTo>
                    <a:pt x="932108" y="236763"/>
                  </a:lnTo>
                  <a:lnTo>
                    <a:pt x="906107" y="199193"/>
                  </a:lnTo>
                  <a:lnTo>
                    <a:pt x="876897" y="164198"/>
                  </a:lnTo>
                  <a:lnTo>
                    <a:pt x="844689" y="131990"/>
                  </a:lnTo>
                  <a:lnTo>
                    <a:pt x="809694" y="102780"/>
                  </a:lnTo>
                  <a:lnTo>
                    <a:pt x="772124" y="76779"/>
                  </a:lnTo>
                  <a:lnTo>
                    <a:pt x="732189" y="54199"/>
                  </a:lnTo>
                  <a:lnTo>
                    <a:pt x="690101" y="35250"/>
                  </a:lnTo>
                  <a:lnTo>
                    <a:pt x="646071" y="20145"/>
                  </a:lnTo>
                  <a:lnTo>
                    <a:pt x="600311" y="9094"/>
                  </a:lnTo>
                  <a:lnTo>
                    <a:pt x="553031" y="2308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072372" y="2558796"/>
              <a:ext cx="1009015" cy="1009015"/>
            </a:xfrm>
            <a:custGeom>
              <a:avLst/>
              <a:gdLst/>
              <a:ahLst/>
              <a:cxnLst/>
              <a:rect l="l" t="t" r="r" b="b"/>
              <a:pathLst>
                <a:path w="1009015" h="1009014">
                  <a:moveTo>
                    <a:pt x="0" y="504443"/>
                  </a:moveTo>
                  <a:lnTo>
                    <a:pt x="2308" y="455856"/>
                  </a:lnTo>
                  <a:lnTo>
                    <a:pt x="9094" y="408576"/>
                  </a:lnTo>
                  <a:lnTo>
                    <a:pt x="20145" y="362816"/>
                  </a:lnTo>
                  <a:lnTo>
                    <a:pt x="35250" y="318786"/>
                  </a:lnTo>
                  <a:lnTo>
                    <a:pt x="54199" y="276698"/>
                  </a:lnTo>
                  <a:lnTo>
                    <a:pt x="76779" y="236763"/>
                  </a:lnTo>
                  <a:lnTo>
                    <a:pt x="102780" y="199193"/>
                  </a:lnTo>
                  <a:lnTo>
                    <a:pt x="131990" y="164198"/>
                  </a:lnTo>
                  <a:lnTo>
                    <a:pt x="164198" y="131990"/>
                  </a:lnTo>
                  <a:lnTo>
                    <a:pt x="199193" y="102780"/>
                  </a:lnTo>
                  <a:lnTo>
                    <a:pt x="236763" y="76779"/>
                  </a:lnTo>
                  <a:lnTo>
                    <a:pt x="276698" y="54199"/>
                  </a:lnTo>
                  <a:lnTo>
                    <a:pt x="318786" y="35250"/>
                  </a:lnTo>
                  <a:lnTo>
                    <a:pt x="362816" y="20145"/>
                  </a:lnTo>
                  <a:lnTo>
                    <a:pt x="408576" y="9094"/>
                  </a:lnTo>
                  <a:lnTo>
                    <a:pt x="455856" y="2308"/>
                  </a:lnTo>
                  <a:lnTo>
                    <a:pt x="504444" y="0"/>
                  </a:lnTo>
                  <a:lnTo>
                    <a:pt x="553031" y="2308"/>
                  </a:lnTo>
                  <a:lnTo>
                    <a:pt x="600311" y="9094"/>
                  </a:lnTo>
                  <a:lnTo>
                    <a:pt x="646071" y="20145"/>
                  </a:lnTo>
                  <a:lnTo>
                    <a:pt x="690101" y="35250"/>
                  </a:lnTo>
                  <a:lnTo>
                    <a:pt x="732189" y="54199"/>
                  </a:lnTo>
                  <a:lnTo>
                    <a:pt x="772124" y="76779"/>
                  </a:lnTo>
                  <a:lnTo>
                    <a:pt x="809694" y="102780"/>
                  </a:lnTo>
                  <a:lnTo>
                    <a:pt x="844689" y="131990"/>
                  </a:lnTo>
                  <a:lnTo>
                    <a:pt x="876897" y="164198"/>
                  </a:lnTo>
                  <a:lnTo>
                    <a:pt x="906107" y="199193"/>
                  </a:lnTo>
                  <a:lnTo>
                    <a:pt x="932108" y="236763"/>
                  </a:lnTo>
                  <a:lnTo>
                    <a:pt x="954688" y="276698"/>
                  </a:lnTo>
                  <a:lnTo>
                    <a:pt x="973637" y="318786"/>
                  </a:lnTo>
                  <a:lnTo>
                    <a:pt x="988742" y="362816"/>
                  </a:lnTo>
                  <a:lnTo>
                    <a:pt x="999793" y="408576"/>
                  </a:lnTo>
                  <a:lnTo>
                    <a:pt x="1006579" y="455856"/>
                  </a:lnTo>
                  <a:lnTo>
                    <a:pt x="1008887" y="504443"/>
                  </a:lnTo>
                  <a:lnTo>
                    <a:pt x="1006579" y="553031"/>
                  </a:lnTo>
                  <a:lnTo>
                    <a:pt x="999793" y="600311"/>
                  </a:lnTo>
                  <a:lnTo>
                    <a:pt x="988742" y="646071"/>
                  </a:lnTo>
                  <a:lnTo>
                    <a:pt x="973637" y="690101"/>
                  </a:lnTo>
                  <a:lnTo>
                    <a:pt x="954688" y="732189"/>
                  </a:lnTo>
                  <a:lnTo>
                    <a:pt x="932108" y="772124"/>
                  </a:lnTo>
                  <a:lnTo>
                    <a:pt x="906107" y="809694"/>
                  </a:lnTo>
                  <a:lnTo>
                    <a:pt x="876897" y="844689"/>
                  </a:lnTo>
                  <a:lnTo>
                    <a:pt x="844689" y="876897"/>
                  </a:lnTo>
                  <a:lnTo>
                    <a:pt x="809694" y="906107"/>
                  </a:lnTo>
                  <a:lnTo>
                    <a:pt x="772124" y="932108"/>
                  </a:lnTo>
                  <a:lnTo>
                    <a:pt x="732189" y="954688"/>
                  </a:lnTo>
                  <a:lnTo>
                    <a:pt x="690101" y="973637"/>
                  </a:lnTo>
                  <a:lnTo>
                    <a:pt x="646071" y="988742"/>
                  </a:lnTo>
                  <a:lnTo>
                    <a:pt x="600311" y="999793"/>
                  </a:lnTo>
                  <a:lnTo>
                    <a:pt x="553031" y="1006579"/>
                  </a:lnTo>
                  <a:lnTo>
                    <a:pt x="504444" y="1008888"/>
                  </a:lnTo>
                  <a:lnTo>
                    <a:pt x="455856" y="1006579"/>
                  </a:lnTo>
                  <a:lnTo>
                    <a:pt x="408576" y="999793"/>
                  </a:lnTo>
                  <a:lnTo>
                    <a:pt x="362816" y="988742"/>
                  </a:lnTo>
                  <a:lnTo>
                    <a:pt x="318786" y="973637"/>
                  </a:lnTo>
                  <a:lnTo>
                    <a:pt x="276698" y="954688"/>
                  </a:lnTo>
                  <a:lnTo>
                    <a:pt x="236763" y="932108"/>
                  </a:lnTo>
                  <a:lnTo>
                    <a:pt x="199193" y="906107"/>
                  </a:lnTo>
                  <a:lnTo>
                    <a:pt x="164198" y="876897"/>
                  </a:lnTo>
                  <a:lnTo>
                    <a:pt x="131990" y="844689"/>
                  </a:lnTo>
                  <a:lnTo>
                    <a:pt x="102780" y="809694"/>
                  </a:lnTo>
                  <a:lnTo>
                    <a:pt x="76779" y="772124"/>
                  </a:lnTo>
                  <a:lnTo>
                    <a:pt x="54199" y="732189"/>
                  </a:lnTo>
                  <a:lnTo>
                    <a:pt x="35250" y="690101"/>
                  </a:lnTo>
                  <a:lnTo>
                    <a:pt x="20145" y="646071"/>
                  </a:lnTo>
                  <a:lnTo>
                    <a:pt x="9094" y="600311"/>
                  </a:lnTo>
                  <a:lnTo>
                    <a:pt x="2308" y="553031"/>
                  </a:lnTo>
                  <a:lnTo>
                    <a:pt x="0" y="504443"/>
                  </a:lnTo>
                  <a:close/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91555" y="2558796"/>
              <a:ext cx="1012190" cy="1009015"/>
            </a:xfrm>
            <a:custGeom>
              <a:avLst/>
              <a:gdLst/>
              <a:ahLst/>
              <a:cxnLst/>
              <a:rect l="l" t="t" r="r" b="b"/>
              <a:pathLst>
                <a:path w="1012190" h="1009014">
                  <a:moveTo>
                    <a:pt x="505968" y="0"/>
                  </a:moveTo>
                  <a:lnTo>
                    <a:pt x="457245" y="2308"/>
                  </a:lnTo>
                  <a:lnTo>
                    <a:pt x="409832" y="9094"/>
                  </a:lnTo>
                  <a:lnTo>
                    <a:pt x="363941" y="20145"/>
                  </a:lnTo>
                  <a:lnTo>
                    <a:pt x="319782" y="35250"/>
                  </a:lnTo>
                  <a:lnTo>
                    <a:pt x="277569" y="54199"/>
                  </a:lnTo>
                  <a:lnTo>
                    <a:pt x="237514" y="76779"/>
                  </a:lnTo>
                  <a:lnTo>
                    <a:pt x="199829" y="102780"/>
                  </a:lnTo>
                  <a:lnTo>
                    <a:pt x="164726" y="131990"/>
                  </a:lnTo>
                  <a:lnTo>
                    <a:pt x="132417" y="164198"/>
                  </a:lnTo>
                  <a:lnTo>
                    <a:pt x="103114" y="199193"/>
                  </a:lnTo>
                  <a:lnTo>
                    <a:pt x="77030" y="236763"/>
                  </a:lnTo>
                  <a:lnTo>
                    <a:pt x="54377" y="276698"/>
                  </a:lnTo>
                  <a:lnTo>
                    <a:pt x="35367" y="318786"/>
                  </a:lnTo>
                  <a:lnTo>
                    <a:pt x="20212" y="362816"/>
                  </a:lnTo>
                  <a:lnTo>
                    <a:pt x="9124" y="408576"/>
                  </a:lnTo>
                  <a:lnTo>
                    <a:pt x="2316" y="455856"/>
                  </a:lnTo>
                  <a:lnTo>
                    <a:pt x="0" y="504443"/>
                  </a:lnTo>
                  <a:lnTo>
                    <a:pt x="2316" y="553031"/>
                  </a:lnTo>
                  <a:lnTo>
                    <a:pt x="9124" y="600311"/>
                  </a:lnTo>
                  <a:lnTo>
                    <a:pt x="20212" y="646071"/>
                  </a:lnTo>
                  <a:lnTo>
                    <a:pt x="35367" y="690101"/>
                  </a:lnTo>
                  <a:lnTo>
                    <a:pt x="54377" y="732189"/>
                  </a:lnTo>
                  <a:lnTo>
                    <a:pt x="77030" y="772124"/>
                  </a:lnTo>
                  <a:lnTo>
                    <a:pt x="103114" y="809694"/>
                  </a:lnTo>
                  <a:lnTo>
                    <a:pt x="132417" y="844689"/>
                  </a:lnTo>
                  <a:lnTo>
                    <a:pt x="164726" y="876897"/>
                  </a:lnTo>
                  <a:lnTo>
                    <a:pt x="199829" y="906107"/>
                  </a:lnTo>
                  <a:lnTo>
                    <a:pt x="237514" y="932108"/>
                  </a:lnTo>
                  <a:lnTo>
                    <a:pt x="277569" y="954688"/>
                  </a:lnTo>
                  <a:lnTo>
                    <a:pt x="319782" y="973637"/>
                  </a:lnTo>
                  <a:lnTo>
                    <a:pt x="363941" y="988742"/>
                  </a:lnTo>
                  <a:lnTo>
                    <a:pt x="409832" y="999793"/>
                  </a:lnTo>
                  <a:lnTo>
                    <a:pt x="457245" y="1006579"/>
                  </a:lnTo>
                  <a:lnTo>
                    <a:pt x="505968" y="1008888"/>
                  </a:lnTo>
                  <a:lnTo>
                    <a:pt x="554690" y="1006579"/>
                  </a:lnTo>
                  <a:lnTo>
                    <a:pt x="602103" y="999793"/>
                  </a:lnTo>
                  <a:lnTo>
                    <a:pt x="647994" y="988742"/>
                  </a:lnTo>
                  <a:lnTo>
                    <a:pt x="692153" y="973637"/>
                  </a:lnTo>
                  <a:lnTo>
                    <a:pt x="734366" y="954688"/>
                  </a:lnTo>
                  <a:lnTo>
                    <a:pt x="774421" y="932108"/>
                  </a:lnTo>
                  <a:lnTo>
                    <a:pt x="812106" y="906107"/>
                  </a:lnTo>
                  <a:lnTo>
                    <a:pt x="847209" y="876897"/>
                  </a:lnTo>
                  <a:lnTo>
                    <a:pt x="879518" y="844689"/>
                  </a:lnTo>
                  <a:lnTo>
                    <a:pt x="908821" y="809694"/>
                  </a:lnTo>
                  <a:lnTo>
                    <a:pt x="934905" y="772124"/>
                  </a:lnTo>
                  <a:lnTo>
                    <a:pt x="957558" y="732189"/>
                  </a:lnTo>
                  <a:lnTo>
                    <a:pt x="976568" y="690101"/>
                  </a:lnTo>
                  <a:lnTo>
                    <a:pt x="991723" y="646071"/>
                  </a:lnTo>
                  <a:lnTo>
                    <a:pt x="1002811" y="600311"/>
                  </a:lnTo>
                  <a:lnTo>
                    <a:pt x="1009619" y="553031"/>
                  </a:lnTo>
                  <a:lnTo>
                    <a:pt x="1011936" y="504443"/>
                  </a:lnTo>
                  <a:lnTo>
                    <a:pt x="1009619" y="455856"/>
                  </a:lnTo>
                  <a:lnTo>
                    <a:pt x="1002811" y="408576"/>
                  </a:lnTo>
                  <a:lnTo>
                    <a:pt x="991723" y="362816"/>
                  </a:lnTo>
                  <a:lnTo>
                    <a:pt x="976568" y="318786"/>
                  </a:lnTo>
                  <a:lnTo>
                    <a:pt x="957558" y="276698"/>
                  </a:lnTo>
                  <a:lnTo>
                    <a:pt x="934905" y="236763"/>
                  </a:lnTo>
                  <a:lnTo>
                    <a:pt x="908821" y="199193"/>
                  </a:lnTo>
                  <a:lnTo>
                    <a:pt x="879518" y="164198"/>
                  </a:lnTo>
                  <a:lnTo>
                    <a:pt x="847209" y="131990"/>
                  </a:lnTo>
                  <a:lnTo>
                    <a:pt x="812106" y="102780"/>
                  </a:lnTo>
                  <a:lnTo>
                    <a:pt x="774421" y="76779"/>
                  </a:lnTo>
                  <a:lnTo>
                    <a:pt x="734366" y="54199"/>
                  </a:lnTo>
                  <a:lnTo>
                    <a:pt x="692153" y="35250"/>
                  </a:lnTo>
                  <a:lnTo>
                    <a:pt x="647994" y="20145"/>
                  </a:lnTo>
                  <a:lnTo>
                    <a:pt x="602103" y="9094"/>
                  </a:lnTo>
                  <a:lnTo>
                    <a:pt x="554690" y="2308"/>
                  </a:lnTo>
                  <a:lnTo>
                    <a:pt x="505968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91555" y="2558796"/>
              <a:ext cx="1012190" cy="1009015"/>
            </a:xfrm>
            <a:custGeom>
              <a:avLst/>
              <a:gdLst/>
              <a:ahLst/>
              <a:cxnLst/>
              <a:rect l="l" t="t" r="r" b="b"/>
              <a:pathLst>
                <a:path w="1012190" h="1009014">
                  <a:moveTo>
                    <a:pt x="0" y="504443"/>
                  </a:moveTo>
                  <a:lnTo>
                    <a:pt x="2316" y="455856"/>
                  </a:lnTo>
                  <a:lnTo>
                    <a:pt x="9124" y="408576"/>
                  </a:lnTo>
                  <a:lnTo>
                    <a:pt x="20212" y="362816"/>
                  </a:lnTo>
                  <a:lnTo>
                    <a:pt x="35367" y="318786"/>
                  </a:lnTo>
                  <a:lnTo>
                    <a:pt x="54377" y="276698"/>
                  </a:lnTo>
                  <a:lnTo>
                    <a:pt x="77030" y="236763"/>
                  </a:lnTo>
                  <a:lnTo>
                    <a:pt x="103114" y="199193"/>
                  </a:lnTo>
                  <a:lnTo>
                    <a:pt x="132417" y="164198"/>
                  </a:lnTo>
                  <a:lnTo>
                    <a:pt x="164726" y="131990"/>
                  </a:lnTo>
                  <a:lnTo>
                    <a:pt x="199829" y="102780"/>
                  </a:lnTo>
                  <a:lnTo>
                    <a:pt x="237514" y="76779"/>
                  </a:lnTo>
                  <a:lnTo>
                    <a:pt x="277569" y="54199"/>
                  </a:lnTo>
                  <a:lnTo>
                    <a:pt x="319782" y="35250"/>
                  </a:lnTo>
                  <a:lnTo>
                    <a:pt x="363941" y="20145"/>
                  </a:lnTo>
                  <a:lnTo>
                    <a:pt x="409832" y="9094"/>
                  </a:lnTo>
                  <a:lnTo>
                    <a:pt x="457245" y="2308"/>
                  </a:lnTo>
                  <a:lnTo>
                    <a:pt x="505968" y="0"/>
                  </a:lnTo>
                  <a:lnTo>
                    <a:pt x="554690" y="2308"/>
                  </a:lnTo>
                  <a:lnTo>
                    <a:pt x="602103" y="9094"/>
                  </a:lnTo>
                  <a:lnTo>
                    <a:pt x="647994" y="20145"/>
                  </a:lnTo>
                  <a:lnTo>
                    <a:pt x="692153" y="35250"/>
                  </a:lnTo>
                  <a:lnTo>
                    <a:pt x="734366" y="54199"/>
                  </a:lnTo>
                  <a:lnTo>
                    <a:pt x="774421" y="76779"/>
                  </a:lnTo>
                  <a:lnTo>
                    <a:pt x="812106" y="102780"/>
                  </a:lnTo>
                  <a:lnTo>
                    <a:pt x="847209" y="131990"/>
                  </a:lnTo>
                  <a:lnTo>
                    <a:pt x="879518" y="164198"/>
                  </a:lnTo>
                  <a:lnTo>
                    <a:pt x="908821" y="199193"/>
                  </a:lnTo>
                  <a:lnTo>
                    <a:pt x="934905" y="236763"/>
                  </a:lnTo>
                  <a:lnTo>
                    <a:pt x="957558" y="276698"/>
                  </a:lnTo>
                  <a:lnTo>
                    <a:pt x="976568" y="318786"/>
                  </a:lnTo>
                  <a:lnTo>
                    <a:pt x="991723" y="362816"/>
                  </a:lnTo>
                  <a:lnTo>
                    <a:pt x="1002811" y="408576"/>
                  </a:lnTo>
                  <a:lnTo>
                    <a:pt x="1009619" y="455856"/>
                  </a:lnTo>
                  <a:lnTo>
                    <a:pt x="1011936" y="504443"/>
                  </a:lnTo>
                  <a:lnTo>
                    <a:pt x="1009619" y="553031"/>
                  </a:lnTo>
                  <a:lnTo>
                    <a:pt x="1002811" y="600311"/>
                  </a:lnTo>
                  <a:lnTo>
                    <a:pt x="991723" y="646071"/>
                  </a:lnTo>
                  <a:lnTo>
                    <a:pt x="976568" y="690101"/>
                  </a:lnTo>
                  <a:lnTo>
                    <a:pt x="957558" y="732189"/>
                  </a:lnTo>
                  <a:lnTo>
                    <a:pt x="934905" y="772124"/>
                  </a:lnTo>
                  <a:lnTo>
                    <a:pt x="908821" y="809694"/>
                  </a:lnTo>
                  <a:lnTo>
                    <a:pt x="879518" y="844689"/>
                  </a:lnTo>
                  <a:lnTo>
                    <a:pt x="847209" y="876897"/>
                  </a:lnTo>
                  <a:lnTo>
                    <a:pt x="812106" y="906107"/>
                  </a:lnTo>
                  <a:lnTo>
                    <a:pt x="774421" y="932108"/>
                  </a:lnTo>
                  <a:lnTo>
                    <a:pt x="734366" y="954688"/>
                  </a:lnTo>
                  <a:lnTo>
                    <a:pt x="692153" y="973637"/>
                  </a:lnTo>
                  <a:lnTo>
                    <a:pt x="647994" y="988742"/>
                  </a:lnTo>
                  <a:lnTo>
                    <a:pt x="602103" y="999793"/>
                  </a:lnTo>
                  <a:lnTo>
                    <a:pt x="554690" y="1006579"/>
                  </a:lnTo>
                  <a:lnTo>
                    <a:pt x="505968" y="1008888"/>
                  </a:lnTo>
                  <a:lnTo>
                    <a:pt x="457245" y="1006579"/>
                  </a:lnTo>
                  <a:lnTo>
                    <a:pt x="409832" y="999793"/>
                  </a:lnTo>
                  <a:lnTo>
                    <a:pt x="363941" y="988742"/>
                  </a:lnTo>
                  <a:lnTo>
                    <a:pt x="319782" y="973637"/>
                  </a:lnTo>
                  <a:lnTo>
                    <a:pt x="277569" y="954688"/>
                  </a:lnTo>
                  <a:lnTo>
                    <a:pt x="237514" y="932108"/>
                  </a:lnTo>
                  <a:lnTo>
                    <a:pt x="199829" y="906107"/>
                  </a:lnTo>
                  <a:lnTo>
                    <a:pt x="164726" y="876897"/>
                  </a:lnTo>
                  <a:lnTo>
                    <a:pt x="132417" y="844689"/>
                  </a:lnTo>
                  <a:lnTo>
                    <a:pt x="103114" y="809694"/>
                  </a:lnTo>
                  <a:lnTo>
                    <a:pt x="77030" y="772124"/>
                  </a:lnTo>
                  <a:lnTo>
                    <a:pt x="54377" y="732189"/>
                  </a:lnTo>
                  <a:lnTo>
                    <a:pt x="35367" y="690101"/>
                  </a:lnTo>
                  <a:lnTo>
                    <a:pt x="20212" y="646071"/>
                  </a:lnTo>
                  <a:lnTo>
                    <a:pt x="9124" y="600311"/>
                  </a:lnTo>
                  <a:lnTo>
                    <a:pt x="2316" y="553031"/>
                  </a:lnTo>
                  <a:lnTo>
                    <a:pt x="0" y="504443"/>
                  </a:lnTo>
                  <a:close/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44267" y="2558796"/>
              <a:ext cx="1009015" cy="1009015"/>
            </a:xfrm>
            <a:custGeom>
              <a:avLst/>
              <a:gdLst/>
              <a:ahLst/>
              <a:cxnLst/>
              <a:rect l="l" t="t" r="r" b="b"/>
              <a:pathLst>
                <a:path w="1009014" h="1009014">
                  <a:moveTo>
                    <a:pt x="504444" y="0"/>
                  </a:moveTo>
                  <a:lnTo>
                    <a:pt x="455856" y="2308"/>
                  </a:lnTo>
                  <a:lnTo>
                    <a:pt x="408576" y="9094"/>
                  </a:lnTo>
                  <a:lnTo>
                    <a:pt x="362816" y="20145"/>
                  </a:lnTo>
                  <a:lnTo>
                    <a:pt x="318786" y="35250"/>
                  </a:lnTo>
                  <a:lnTo>
                    <a:pt x="276698" y="54199"/>
                  </a:lnTo>
                  <a:lnTo>
                    <a:pt x="236763" y="76779"/>
                  </a:lnTo>
                  <a:lnTo>
                    <a:pt x="199193" y="102780"/>
                  </a:lnTo>
                  <a:lnTo>
                    <a:pt x="164198" y="131990"/>
                  </a:lnTo>
                  <a:lnTo>
                    <a:pt x="131990" y="164198"/>
                  </a:lnTo>
                  <a:lnTo>
                    <a:pt x="102780" y="199193"/>
                  </a:lnTo>
                  <a:lnTo>
                    <a:pt x="76779" y="236763"/>
                  </a:lnTo>
                  <a:lnTo>
                    <a:pt x="54199" y="276698"/>
                  </a:lnTo>
                  <a:lnTo>
                    <a:pt x="35250" y="318786"/>
                  </a:lnTo>
                  <a:lnTo>
                    <a:pt x="20145" y="362816"/>
                  </a:lnTo>
                  <a:lnTo>
                    <a:pt x="9094" y="408576"/>
                  </a:lnTo>
                  <a:lnTo>
                    <a:pt x="2308" y="455856"/>
                  </a:lnTo>
                  <a:lnTo>
                    <a:pt x="0" y="504443"/>
                  </a:lnTo>
                  <a:lnTo>
                    <a:pt x="2308" y="553031"/>
                  </a:lnTo>
                  <a:lnTo>
                    <a:pt x="9094" y="600311"/>
                  </a:lnTo>
                  <a:lnTo>
                    <a:pt x="20145" y="646071"/>
                  </a:lnTo>
                  <a:lnTo>
                    <a:pt x="35250" y="690101"/>
                  </a:lnTo>
                  <a:lnTo>
                    <a:pt x="54199" y="732189"/>
                  </a:lnTo>
                  <a:lnTo>
                    <a:pt x="76779" y="772124"/>
                  </a:lnTo>
                  <a:lnTo>
                    <a:pt x="102780" y="809694"/>
                  </a:lnTo>
                  <a:lnTo>
                    <a:pt x="131990" y="844689"/>
                  </a:lnTo>
                  <a:lnTo>
                    <a:pt x="164198" y="876897"/>
                  </a:lnTo>
                  <a:lnTo>
                    <a:pt x="199193" y="906107"/>
                  </a:lnTo>
                  <a:lnTo>
                    <a:pt x="236763" y="932108"/>
                  </a:lnTo>
                  <a:lnTo>
                    <a:pt x="276698" y="954688"/>
                  </a:lnTo>
                  <a:lnTo>
                    <a:pt x="318786" y="973637"/>
                  </a:lnTo>
                  <a:lnTo>
                    <a:pt x="362816" y="988742"/>
                  </a:lnTo>
                  <a:lnTo>
                    <a:pt x="408576" y="999793"/>
                  </a:lnTo>
                  <a:lnTo>
                    <a:pt x="455856" y="1006579"/>
                  </a:lnTo>
                  <a:lnTo>
                    <a:pt x="504444" y="1008888"/>
                  </a:lnTo>
                  <a:lnTo>
                    <a:pt x="553031" y="1006579"/>
                  </a:lnTo>
                  <a:lnTo>
                    <a:pt x="600311" y="999793"/>
                  </a:lnTo>
                  <a:lnTo>
                    <a:pt x="646071" y="988742"/>
                  </a:lnTo>
                  <a:lnTo>
                    <a:pt x="690101" y="973637"/>
                  </a:lnTo>
                  <a:lnTo>
                    <a:pt x="732189" y="954688"/>
                  </a:lnTo>
                  <a:lnTo>
                    <a:pt x="772124" y="932108"/>
                  </a:lnTo>
                  <a:lnTo>
                    <a:pt x="809694" y="906107"/>
                  </a:lnTo>
                  <a:lnTo>
                    <a:pt x="844689" y="876897"/>
                  </a:lnTo>
                  <a:lnTo>
                    <a:pt x="876897" y="844689"/>
                  </a:lnTo>
                  <a:lnTo>
                    <a:pt x="906107" y="809694"/>
                  </a:lnTo>
                  <a:lnTo>
                    <a:pt x="932108" y="772124"/>
                  </a:lnTo>
                  <a:lnTo>
                    <a:pt x="954688" y="732189"/>
                  </a:lnTo>
                  <a:lnTo>
                    <a:pt x="973637" y="690101"/>
                  </a:lnTo>
                  <a:lnTo>
                    <a:pt x="988742" y="646071"/>
                  </a:lnTo>
                  <a:lnTo>
                    <a:pt x="999793" y="600311"/>
                  </a:lnTo>
                  <a:lnTo>
                    <a:pt x="1006579" y="553031"/>
                  </a:lnTo>
                  <a:lnTo>
                    <a:pt x="1008888" y="504443"/>
                  </a:lnTo>
                  <a:lnTo>
                    <a:pt x="1006579" y="455856"/>
                  </a:lnTo>
                  <a:lnTo>
                    <a:pt x="999793" y="408576"/>
                  </a:lnTo>
                  <a:lnTo>
                    <a:pt x="988742" y="362816"/>
                  </a:lnTo>
                  <a:lnTo>
                    <a:pt x="973637" y="318786"/>
                  </a:lnTo>
                  <a:lnTo>
                    <a:pt x="954688" y="276698"/>
                  </a:lnTo>
                  <a:lnTo>
                    <a:pt x="932108" y="236763"/>
                  </a:lnTo>
                  <a:lnTo>
                    <a:pt x="906107" y="199193"/>
                  </a:lnTo>
                  <a:lnTo>
                    <a:pt x="876897" y="164198"/>
                  </a:lnTo>
                  <a:lnTo>
                    <a:pt x="844689" y="131990"/>
                  </a:lnTo>
                  <a:lnTo>
                    <a:pt x="809694" y="102780"/>
                  </a:lnTo>
                  <a:lnTo>
                    <a:pt x="772124" y="76779"/>
                  </a:lnTo>
                  <a:lnTo>
                    <a:pt x="732189" y="54199"/>
                  </a:lnTo>
                  <a:lnTo>
                    <a:pt x="690101" y="35250"/>
                  </a:lnTo>
                  <a:lnTo>
                    <a:pt x="646071" y="20145"/>
                  </a:lnTo>
                  <a:lnTo>
                    <a:pt x="600311" y="9094"/>
                  </a:lnTo>
                  <a:lnTo>
                    <a:pt x="553031" y="2308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0DAF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44267" y="2558796"/>
              <a:ext cx="1009015" cy="1009015"/>
            </a:xfrm>
            <a:custGeom>
              <a:avLst/>
              <a:gdLst/>
              <a:ahLst/>
              <a:cxnLst/>
              <a:rect l="l" t="t" r="r" b="b"/>
              <a:pathLst>
                <a:path w="1009014" h="1009014">
                  <a:moveTo>
                    <a:pt x="0" y="504443"/>
                  </a:moveTo>
                  <a:lnTo>
                    <a:pt x="2308" y="455856"/>
                  </a:lnTo>
                  <a:lnTo>
                    <a:pt x="9094" y="408576"/>
                  </a:lnTo>
                  <a:lnTo>
                    <a:pt x="20145" y="362816"/>
                  </a:lnTo>
                  <a:lnTo>
                    <a:pt x="35250" y="318786"/>
                  </a:lnTo>
                  <a:lnTo>
                    <a:pt x="54199" y="276698"/>
                  </a:lnTo>
                  <a:lnTo>
                    <a:pt x="76779" y="236763"/>
                  </a:lnTo>
                  <a:lnTo>
                    <a:pt x="102780" y="199193"/>
                  </a:lnTo>
                  <a:lnTo>
                    <a:pt x="131990" y="164198"/>
                  </a:lnTo>
                  <a:lnTo>
                    <a:pt x="164198" y="131990"/>
                  </a:lnTo>
                  <a:lnTo>
                    <a:pt x="199193" y="102780"/>
                  </a:lnTo>
                  <a:lnTo>
                    <a:pt x="236763" y="76779"/>
                  </a:lnTo>
                  <a:lnTo>
                    <a:pt x="276698" y="54199"/>
                  </a:lnTo>
                  <a:lnTo>
                    <a:pt x="318786" y="35250"/>
                  </a:lnTo>
                  <a:lnTo>
                    <a:pt x="362816" y="20145"/>
                  </a:lnTo>
                  <a:lnTo>
                    <a:pt x="408576" y="9094"/>
                  </a:lnTo>
                  <a:lnTo>
                    <a:pt x="455856" y="2308"/>
                  </a:lnTo>
                  <a:lnTo>
                    <a:pt x="504444" y="0"/>
                  </a:lnTo>
                  <a:lnTo>
                    <a:pt x="553031" y="2308"/>
                  </a:lnTo>
                  <a:lnTo>
                    <a:pt x="600311" y="9094"/>
                  </a:lnTo>
                  <a:lnTo>
                    <a:pt x="646071" y="20145"/>
                  </a:lnTo>
                  <a:lnTo>
                    <a:pt x="690101" y="35250"/>
                  </a:lnTo>
                  <a:lnTo>
                    <a:pt x="732189" y="54199"/>
                  </a:lnTo>
                  <a:lnTo>
                    <a:pt x="772124" y="76779"/>
                  </a:lnTo>
                  <a:lnTo>
                    <a:pt x="809694" y="102780"/>
                  </a:lnTo>
                  <a:lnTo>
                    <a:pt x="844689" y="131990"/>
                  </a:lnTo>
                  <a:lnTo>
                    <a:pt x="876897" y="164198"/>
                  </a:lnTo>
                  <a:lnTo>
                    <a:pt x="906107" y="199193"/>
                  </a:lnTo>
                  <a:lnTo>
                    <a:pt x="932108" y="236763"/>
                  </a:lnTo>
                  <a:lnTo>
                    <a:pt x="954688" y="276698"/>
                  </a:lnTo>
                  <a:lnTo>
                    <a:pt x="973637" y="318786"/>
                  </a:lnTo>
                  <a:lnTo>
                    <a:pt x="988742" y="362816"/>
                  </a:lnTo>
                  <a:lnTo>
                    <a:pt x="999793" y="408576"/>
                  </a:lnTo>
                  <a:lnTo>
                    <a:pt x="1006579" y="455856"/>
                  </a:lnTo>
                  <a:lnTo>
                    <a:pt x="1008888" y="504443"/>
                  </a:lnTo>
                  <a:lnTo>
                    <a:pt x="1006579" y="553031"/>
                  </a:lnTo>
                  <a:lnTo>
                    <a:pt x="999793" y="600311"/>
                  </a:lnTo>
                  <a:lnTo>
                    <a:pt x="988742" y="646071"/>
                  </a:lnTo>
                  <a:lnTo>
                    <a:pt x="973637" y="690101"/>
                  </a:lnTo>
                  <a:lnTo>
                    <a:pt x="954688" y="732189"/>
                  </a:lnTo>
                  <a:lnTo>
                    <a:pt x="932108" y="772124"/>
                  </a:lnTo>
                  <a:lnTo>
                    <a:pt x="906107" y="809694"/>
                  </a:lnTo>
                  <a:lnTo>
                    <a:pt x="876897" y="844689"/>
                  </a:lnTo>
                  <a:lnTo>
                    <a:pt x="844689" y="876897"/>
                  </a:lnTo>
                  <a:lnTo>
                    <a:pt x="809694" y="906107"/>
                  </a:lnTo>
                  <a:lnTo>
                    <a:pt x="772124" y="932108"/>
                  </a:lnTo>
                  <a:lnTo>
                    <a:pt x="732189" y="954688"/>
                  </a:lnTo>
                  <a:lnTo>
                    <a:pt x="690101" y="973637"/>
                  </a:lnTo>
                  <a:lnTo>
                    <a:pt x="646071" y="988742"/>
                  </a:lnTo>
                  <a:lnTo>
                    <a:pt x="600311" y="999793"/>
                  </a:lnTo>
                  <a:lnTo>
                    <a:pt x="553031" y="1006579"/>
                  </a:lnTo>
                  <a:lnTo>
                    <a:pt x="504444" y="1008888"/>
                  </a:lnTo>
                  <a:lnTo>
                    <a:pt x="455856" y="1006579"/>
                  </a:lnTo>
                  <a:lnTo>
                    <a:pt x="408576" y="999793"/>
                  </a:lnTo>
                  <a:lnTo>
                    <a:pt x="362816" y="988742"/>
                  </a:lnTo>
                  <a:lnTo>
                    <a:pt x="318786" y="973637"/>
                  </a:lnTo>
                  <a:lnTo>
                    <a:pt x="276698" y="954688"/>
                  </a:lnTo>
                  <a:lnTo>
                    <a:pt x="236763" y="932108"/>
                  </a:lnTo>
                  <a:lnTo>
                    <a:pt x="199193" y="906107"/>
                  </a:lnTo>
                  <a:lnTo>
                    <a:pt x="164198" y="876897"/>
                  </a:lnTo>
                  <a:lnTo>
                    <a:pt x="131990" y="844689"/>
                  </a:lnTo>
                  <a:lnTo>
                    <a:pt x="102780" y="809694"/>
                  </a:lnTo>
                  <a:lnTo>
                    <a:pt x="76779" y="772124"/>
                  </a:lnTo>
                  <a:lnTo>
                    <a:pt x="54199" y="732189"/>
                  </a:lnTo>
                  <a:lnTo>
                    <a:pt x="35250" y="690101"/>
                  </a:lnTo>
                  <a:lnTo>
                    <a:pt x="20145" y="646071"/>
                  </a:lnTo>
                  <a:lnTo>
                    <a:pt x="9094" y="600311"/>
                  </a:lnTo>
                  <a:lnTo>
                    <a:pt x="2308" y="553031"/>
                  </a:lnTo>
                  <a:lnTo>
                    <a:pt x="0" y="504443"/>
                  </a:lnTo>
                  <a:close/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3391" y="2694432"/>
              <a:ext cx="737615" cy="7376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4767" y="2740152"/>
              <a:ext cx="624840" cy="6248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38487" y="2727960"/>
              <a:ext cx="691896" cy="694944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Advantage</a:t>
            </a:r>
            <a:r>
              <a:rPr spc="-40" dirty="0"/>
              <a:t> </a:t>
            </a:r>
            <a:r>
              <a:rPr dirty="0"/>
              <a:t>Of</a:t>
            </a:r>
            <a:r>
              <a:rPr spc="-55" dirty="0"/>
              <a:t> </a:t>
            </a:r>
            <a:r>
              <a:rPr dirty="0"/>
              <a:t>Cost</a:t>
            </a:r>
            <a:r>
              <a:rPr spc="-50" dirty="0"/>
              <a:t> </a:t>
            </a:r>
            <a:r>
              <a:rPr spc="-10" dirty="0"/>
              <a:t>Management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14" name="object 14"/>
          <p:cNvSpPr txBox="1"/>
          <p:nvPr/>
        </p:nvSpPr>
        <p:spPr>
          <a:xfrm>
            <a:off x="1408938" y="3677038"/>
            <a:ext cx="2655570" cy="155511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175"/>
              </a:spcBef>
            </a:pPr>
            <a:r>
              <a:rPr sz="2000" b="1" dirty="0">
                <a:latin typeface="Segoe UI"/>
                <a:cs typeface="Segoe UI"/>
              </a:rPr>
              <a:t>Lowers</a:t>
            </a:r>
            <a:r>
              <a:rPr sz="2000" b="1" spc="-4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Expenses</a:t>
            </a:r>
            <a:endParaRPr sz="2000">
              <a:latin typeface="Segoe UI"/>
              <a:cs typeface="Segoe UI"/>
            </a:endParaRPr>
          </a:p>
          <a:p>
            <a:pPr marL="12700" marR="5080" indent="635" algn="ctr">
              <a:lnSpc>
                <a:spcPct val="100000"/>
              </a:lnSpc>
              <a:spcBef>
                <a:spcPts val="885"/>
              </a:spcBef>
            </a:pPr>
            <a:r>
              <a:rPr sz="1600" dirty="0">
                <a:latin typeface="Segoe UI"/>
                <a:cs typeface="Segoe UI"/>
              </a:rPr>
              <a:t>Limit</a:t>
            </a:r>
            <a:r>
              <a:rPr sz="1600" spc="-7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the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amount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of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money </a:t>
            </a:r>
            <a:r>
              <a:rPr sz="1600" dirty="0">
                <a:latin typeface="Segoe UI"/>
                <a:cs typeface="Segoe UI"/>
              </a:rPr>
              <a:t>different</a:t>
            </a:r>
            <a:r>
              <a:rPr sz="1600" spc="-7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type</a:t>
            </a:r>
            <a:r>
              <a:rPr sz="1600" spc="-6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of</a:t>
            </a:r>
            <a:r>
              <a:rPr sz="1600" spc="-6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resource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can </a:t>
            </a:r>
            <a:r>
              <a:rPr sz="1600" dirty="0">
                <a:latin typeface="Segoe UI"/>
                <a:cs typeface="Segoe UI"/>
              </a:rPr>
              <a:t>spend,</a:t>
            </a:r>
            <a:r>
              <a:rPr sz="1600" spc="-8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keeping</a:t>
            </a:r>
            <a:r>
              <a:rPr sz="1600" spc="-7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more</a:t>
            </a:r>
            <a:r>
              <a:rPr sz="1600" spc="-6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money </a:t>
            </a:r>
            <a:r>
              <a:rPr sz="1600" dirty="0">
                <a:latin typeface="Segoe UI"/>
                <a:cs typeface="Segoe UI"/>
              </a:rPr>
              <a:t>from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going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out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the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door.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97678" y="3672428"/>
            <a:ext cx="2593340" cy="176657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35"/>
              </a:spcBef>
            </a:pPr>
            <a:r>
              <a:rPr sz="2000" b="1" dirty="0">
                <a:latin typeface="Segoe UI"/>
                <a:cs typeface="Segoe UI"/>
              </a:rPr>
              <a:t>Enhanced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Efficiency</a:t>
            </a:r>
            <a:endParaRPr sz="2000">
              <a:latin typeface="Segoe UI"/>
              <a:cs typeface="Segoe UI"/>
            </a:endParaRPr>
          </a:p>
          <a:p>
            <a:pPr marL="12700" marR="5080" indent="1905" algn="ctr">
              <a:lnSpc>
                <a:spcPct val="100000"/>
              </a:lnSpc>
              <a:spcBef>
                <a:spcPts val="765"/>
              </a:spcBef>
            </a:pPr>
            <a:r>
              <a:rPr sz="1600" dirty="0">
                <a:latin typeface="Segoe UI"/>
                <a:cs typeface="Segoe UI"/>
              </a:rPr>
              <a:t>Identify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activities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running </a:t>
            </a:r>
            <a:r>
              <a:rPr sz="1600" dirty="0">
                <a:latin typeface="Segoe UI"/>
                <a:cs typeface="Segoe UI"/>
              </a:rPr>
              <a:t>smoothly</a:t>
            </a:r>
            <a:r>
              <a:rPr sz="1600" spc="-7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staying</a:t>
            </a:r>
            <a:r>
              <a:rPr sz="1600" spc="-6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within </a:t>
            </a:r>
            <a:r>
              <a:rPr sz="1600" dirty="0">
                <a:latin typeface="Segoe UI"/>
                <a:cs typeface="Segoe UI"/>
              </a:rPr>
              <a:t>budget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from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the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ones </a:t>
            </a:r>
            <a:r>
              <a:rPr sz="1600" dirty="0">
                <a:latin typeface="Segoe UI"/>
                <a:cs typeface="Segoe UI"/>
              </a:rPr>
              <a:t>constantly</a:t>
            </a:r>
            <a:r>
              <a:rPr sz="1600" spc="-1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breaking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down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consuming</a:t>
            </a:r>
            <a:r>
              <a:rPr sz="1600" spc="-7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extra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dollars.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08034" y="3654379"/>
            <a:ext cx="2738755" cy="130683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sz="2000" b="1" spc="-10" dirty="0">
                <a:latin typeface="Segoe UI"/>
                <a:cs typeface="Segoe UI"/>
              </a:rPr>
              <a:t>Streamline</a:t>
            </a:r>
            <a:r>
              <a:rPr sz="2000" b="1" spc="-4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Technology</a:t>
            </a:r>
            <a:endParaRPr sz="2000">
              <a:latin typeface="Segoe UI"/>
              <a:cs typeface="Segoe UI"/>
            </a:endParaRPr>
          </a:p>
          <a:p>
            <a:pPr marL="21590" marR="13970" indent="-3810" algn="ctr">
              <a:lnSpc>
                <a:spcPct val="100000"/>
              </a:lnSpc>
              <a:spcBef>
                <a:spcPts val="865"/>
              </a:spcBef>
            </a:pPr>
            <a:r>
              <a:rPr sz="1600" dirty="0">
                <a:latin typeface="Segoe UI"/>
                <a:cs typeface="Segoe UI"/>
              </a:rPr>
              <a:t>Promote</a:t>
            </a:r>
            <a:r>
              <a:rPr sz="1600" spc="-8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tool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development</a:t>
            </a:r>
            <a:r>
              <a:rPr sz="1600" spc="-95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to </a:t>
            </a:r>
            <a:r>
              <a:rPr sz="1600" dirty="0">
                <a:latin typeface="Segoe UI"/>
                <a:cs typeface="Segoe UI"/>
              </a:rPr>
              <a:t>improve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productivity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save </a:t>
            </a:r>
            <a:r>
              <a:rPr sz="1600" spc="-10" dirty="0">
                <a:latin typeface="Segoe UI"/>
                <a:cs typeface="Segoe UI"/>
              </a:rPr>
              <a:t>cost.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Case</a:t>
            </a:r>
            <a:r>
              <a:rPr spc="-30" dirty="0"/>
              <a:t> </a:t>
            </a:r>
            <a:r>
              <a:rPr dirty="0"/>
              <a:t>study</a:t>
            </a:r>
            <a:r>
              <a:rPr spc="5" dirty="0"/>
              <a:t> </a:t>
            </a:r>
            <a:r>
              <a:rPr spc="-25" dirty="0"/>
              <a:t>#1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208766"/>
            <a:ext cx="9889490" cy="3641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30100"/>
              </a:lnSpc>
              <a:spcBef>
                <a:spcPts val="90"/>
              </a:spcBef>
            </a:pPr>
            <a:r>
              <a:rPr sz="2200" dirty="0">
                <a:latin typeface="Segoe UI"/>
                <a:cs typeface="Segoe UI"/>
              </a:rPr>
              <a:t>To</a:t>
            </a:r>
            <a:r>
              <a:rPr sz="2200" spc="6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implement</a:t>
            </a:r>
            <a:r>
              <a:rPr sz="2200" spc="6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a</a:t>
            </a:r>
            <a:r>
              <a:rPr sz="2200" spc="7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feature</a:t>
            </a:r>
            <a:r>
              <a:rPr sz="2200" spc="6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requested</a:t>
            </a:r>
            <a:r>
              <a:rPr sz="2200" spc="6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by</a:t>
            </a:r>
            <a:r>
              <a:rPr sz="2200" spc="8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the</a:t>
            </a:r>
            <a:r>
              <a:rPr sz="2200" spc="6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client,</a:t>
            </a:r>
            <a:r>
              <a:rPr sz="2200" spc="7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the</a:t>
            </a:r>
            <a:r>
              <a:rPr sz="2200" spc="5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project</a:t>
            </a:r>
            <a:r>
              <a:rPr sz="2200" spc="6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manager</a:t>
            </a:r>
            <a:r>
              <a:rPr sz="2200" spc="50" dirty="0">
                <a:latin typeface="Segoe UI"/>
                <a:cs typeface="Segoe UI"/>
              </a:rPr>
              <a:t> </a:t>
            </a:r>
            <a:r>
              <a:rPr sz="2200" spc="-10" dirty="0">
                <a:latin typeface="Segoe UI"/>
                <a:cs typeface="Segoe UI"/>
              </a:rPr>
              <a:t>requested </a:t>
            </a:r>
            <a:r>
              <a:rPr sz="2200" dirty="0">
                <a:latin typeface="Segoe UI"/>
                <a:cs typeface="Segoe UI"/>
              </a:rPr>
              <a:t>project</a:t>
            </a:r>
            <a:r>
              <a:rPr sz="2200" spc="8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technical</a:t>
            </a:r>
            <a:r>
              <a:rPr sz="2200" spc="11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leader</a:t>
            </a:r>
            <a:r>
              <a:rPr sz="2200" spc="8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to</a:t>
            </a:r>
            <a:r>
              <a:rPr sz="2200" spc="9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research</a:t>
            </a:r>
            <a:r>
              <a:rPr sz="2200" spc="5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for</a:t>
            </a:r>
            <a:r>
              <a:rPr sz="2200" spc="9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this.</a:t>
            </a:r>
            <a:r>
              <a:rPr sz="2200" spc="8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It</a:t>
            </a:r>
            <a:r>
              <a:rPr sz="2200" spc="8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took</a:t>
            </a:r>
            <a:r>
              <a:rPr sz="2200" spc="10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2</a:t>
            </a:r>
            <a:r>
              <a:rPr sz="2200" spc="7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weeks</a:t>
            </a:r>
            <a:r>
              <a:rPr sz="2200" spc="6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for</a:t>
            </a:r>
            <a:r>
              <a:rPr sz="2200" spc="9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him</a:t>
            </a:r>
            <a:r>
              <a:rPr sz="2200" spc="8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to</a:t>
            </a:r>
            <a:r>
              <a:rPr sz="2200" spc="90" dirty="0">
                <a:latin typeface="Segoe UI"/>
                <a:cs typeface="Segoe UI"/>
              </a:rPr>
              <a:t> </a:t>
            </a:r>
            <a:r>
              <a:rPr sz="2200" spc="-10" dirty="0">
                <a:latin typeface="Segoe UI"/>
                <a:cs typeface="Segoe UI"/>
              </a:rPr>
              <a:t>research </a:t>
            </a:r>
            <a:r>
              <a:rPr sz="2200" dirty="0">
                <a:latin typeface="Segoe UI"/>
                <a:cs typeface="Segoe UI"/>
              </a:rPr>
              <a:t>and</a:t>
            </a:r>
            <a:r>
              <a:rPr sz="2200" spc="38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complete.</a:t>
            </a:r>
            <a:r>
              <a:rPr sz="2200" spc="39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Then,</a:t>
            </a:r>
            <a:r>
              <a:rPr sz="2200" spc="39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the</a:t>
            </a:r>
            <a:r>
              <a:rPr sz="2200" spc="38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project</a:t>
            </a:r>
            <a:r>
              <a:rPr sz="2200" spc="37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manager</a:t>
            </a:r>
            <a:r>
              <a:rPr sz="2200" spc="39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decided</a:t>
            </a:r>
            <a:r>
              <a:rPr sz="2200" spc="39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to</a:t>
            </a:r>
            <a:r>
              <a:rPr sz="2200" spc="39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organize</a:t>
            </a:r>
            <a:r>
              <a:rPr sz="2200" spc="38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a</a:t>
            </a:r>
            <a:r>
              <a:rPr sz="2200" spc="39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meeting</a:t>
            </a:r>
            <a:r>
              <a:rPr sz="2200" spc="390" dirty="0">
                <a:latin typeface="Segoe UI"/>
                <a:cs typeface="Segoe UI"/>
              </a:rPr>
              <a:t> </a:t>
            </a:r>
            <a:r>
              <a:rPr sz="2200" spc="-25" dirty="0">
                <a:latin typeface="Segoe UI"/>
                <a:cs typeface="Segoe UI"/>
              </a:rPr>
              <a:t>to </a:t>
            </a:r>
            <a:r>
              <a:rPr sz="2200" dirty="0">
                <a:latin typeface="Segoe UI"/>
                <a:cs typeface="Segoe UI"/>
              </a:rPr>
              <a:t>demo</a:t>
            </a:r>
            <a:r>
              <a:rPr sz="2200" spc="28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this</a:t>
            </a:r>
            <a:r>
              <a:rPr sz="2200" spc="28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feature</a:t>
            </a:r>
            <a:r>
              <a:rPr sz="2200" spc="29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for</a:t>
            </a:r>
            <a:r>
              <a:rPr sz="2200" spc="29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all</a:t>
            </a:r>
            <a:r>
              <a:rPr sz="2200" spc="28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members.</a:t>
            </a:r>
            <a:r>
              <a:rPr sz="2200" spc="27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During</a:t>
            </a:r>
            <a:r>
              <a:rPr sz="2200" spc="28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this</a:t>
            </a:r>
            <a:r>
              <a:rPr sz="2200" spc="32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demo,</a:t>
            </a:r>
            <a:r>
              <a:rPr sz="2200" spc="29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a</a:t>
            </a:r>
            <a:r>
              <a:rPr sz="2200" spc="29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project</a:t>
            </a:r>
            <a:r>
              <a:rPr sz="2200" spc="28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member</a:t>
            </a:r>
            <a:r>
              <a:rPr sz="2200" spc="285" dirty="0">
                <a:latin typeface="Segoe UI"/>
                <a:cs typeface="Segoe UI"/>
              </a:rPr>
              <a:t> </a:t>
            </a:r>
            <a:r>
              <a:rPr sz="2200" spc="-20" dirty="0">
                <a:latin typeface="Segoe UI"/>
                <a:cs typeface="Segoe UI"/>
              </a:rPr>
              <a:t>said </a:t>
            </a:r>
            <a:r>
              <a:rPr sz="2200" dirty="0">
                <a:latin typeface="Segoe UI"/>
                <a:cs typeface="Segoe UI"/>
              </a:rPr>
              <a:t>that</a:t>
            </a:r>
            <a:r>
              <a:rPr sz="2200" spc="-1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he</a:t>
            </a:r>
            <a:r>
              <a:rPr sz="2200" spc="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has</a:t>
            </a:r>
            <a:r>
              <a:rPr sz="2200" spc="3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seen this feature</a:t>
            </a:r>
            <a:r>
              <a:rPr sz="2200" spc="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in</a:t>
            </a:r>
            <a:r>
              <a:rPr sz="2200" spc="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a</a:t>
            </a:r>
            <a:r>
              <a:rPr sz="2200" spc="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project</a:t>
            </a:r>
            <a:r>
              <a:rPr sz="2200" spc="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he</a:t>
            </a:r>
            <a:r>
              <a:rPr sz="2200" spc="2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participated</a:t>
            </a:r>
            <a:r>
              <a:rPr sz="2200" spc="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in</a:t>
            </a:r>
            <a:r>
              <a:rPr sz="2200" spc="3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the past</a:t>
            </a:r>
            <a:r>
              <a:rPr sz="2200" spc="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and</a:t>
            </a:r>
            <a:r>
              <a:rPr sz="2200" spc="2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it</a:t>
            </a:r>
            <a:r>
              <a:rPr sz="2200" spc="50" dirty="0">
                <a:latin typeface="Segoe UI"/>
                <a:cs typeface="Segoe UI"/>
              </a:rPr>
              <a:t> </a:t>
            </a:r>
            <a:r>
              <a:rPr sz="2200" spc="-20" dirty="0">
                <a:latin typeface="Segoe UI"/>
                <a:cs typeface="Segoe UI"/>
              </a:rPr>
              <a:t>ONLY </a:t>
            </a:r>
            <a:r>
              <a:rPr sz="2200" dirty="0">
                <a:latin typeface="Segoe UI"/>
                <a:cs typeface="Segoe UI"/>
              </a:rPr>
              <a:t>take</a:t>
            </a:r>
            <a:r>
              <a:rPr sz="2200" spc="26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about</a:t>
            </a:r>
            <a:r>
              <a:rPr sz="2200" spc="26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2</a:t>
            </a:r>
            <a:r>
              <a:rPr sz="2200" spc="28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days</a:t>
            </a:r>
            <a:r>
              <a:rPr sz="2200" spc="27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to</a:t>
            </a:r>
            <a:r>
              <a:rPr sz="2200" spc="254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refer</a:t>
            </a:r>
            <a:r>
              <a:rPr sz="2200" spc="26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source</a:t>
            </a:r>
            <a:r>
              <a:rPr sz="2200" spc="27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code</a:t>
            </a:r>
            <a:r>
              <a:rPr sz="2200" spc="26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of</a:t>
            </a:r>
            <a:r>
              <a:rPr sz="2200" spc="27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that</a:t>
            </a:r>
            <a:r>
              <a:rPr sz="2200" spc="254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project</a:t>
            </a:r>
            <a:r>
              <a:rPr sz="2200" spc="26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and</a:t>
            </a:r>
            <a:r>
              <a:rPr sz="2200" spc="26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customize</a:t>
            </a:r>
            <a:r>
              <a:rPr sz="2200" spc="26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for</a:t>
            </a:r>
            <a:r>
              <a:rPr sz="2200" spc="275" dirty="0">
                <a:latin typeface="Segoe UI"/>
                <a:cs typeface="Segoe UI"/>
              </a:rPr>
              <a:t> </a:t>
            </a:r>
            <a:r>
              <a:rPr sz="2200" spc="-25" dirty="0">
                <a:latin typeface="Segoe UI"/>
                <a:cs typeface="Segoe UI"/>
              </a:rPr>
              <a:t>the </a:t>
            </a:r>
            <a:r>
              <a:rPr sz="2200" dirty="0">
                <a:latin typeface="Segoe UI"/>
                <a:cs typeface="Segoe UI"/>
              </a:rPr>
              <a:t>feature</a:t>
            </a:r>
            <a:r>
              <a:rPr sz="2200" spc="-7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required</a:t>
            </a:r>
            <a:r>
              <a:rPr sz="2200" spc="-4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by</a:t>
            </a:r>
            <a:r>
              <a:rPr sz="2200" spc="-4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the</a:t>
            </a:r>
            <a:r>
              <a:rPr sz="2200" spc="-4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customer</a:t>
            </a:r>
            <a:r>
              <a:rPr sz="2200" spc="-1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this</a:t>
            </a:r>
            <a:r>
              <a:rPr sz="2200" spc="-30" dirty="0">
                <a:latin typeface="Segoe UI"/>
                <a:cs typeface="Segoe UI"/>
              </a:rPr>
              <a:t> </a:t>
            </a:r>
            <a:r>
              <a:rPr sz="2200" spc="-10" dirty="0">
                <a:latin typeface="Segoe UI"/>
                <a:cs typeface="Segoe UI"/>
              </a:rPr>
              <a:t>time.</a:t>
            </a:r>
            <a:endParaRPr sz="2200">
              <a:latin typeface="Segoe UI"/>
              <a:cs typeface="Segoe UI"/>
            </a:endParaRPr>
          </a:p>
          <a:p>
            <a:pPr marL="12700" algn="just">
              <a:lnSpc>
                <a:spcPct val="100000"/>
              </a:lnSpc>
              <a:spcBef>
                <a:spcPts val="1805"/>
              </a:spcBef>
            </a:pPr>
            <a:r>
              <a:rPr sz="2200" dirty="0">
                <a:solidFill>
                  <a:srgbClr val="FF0000"/>
                </a:solidFill>
                <a:latin typeface="Segoe UI"/>
                <a:cs typeface="Segoe UI"/>
              </a:rPr>
              <a:t>In</a:t>
            </a:r>
            <a:r>
              <a:rPr sz="2200" spc="-1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FF0000"/>
                </a:solidFill>
                <a:latin typeface="Segoe UI"/>
                <a:cs typeface="Segoe UI"/>
              </a:rPr>
              <a:t>your</a:t>
            </a:r>
            <a:r>
              <a:rPr sz="2200" spc="-6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FF0000"/>
                </a:solidFill>
                <a:latin typeface="Segoe UI"/>
                <a:cs typeface="Segoe UI"/>
              </a:rPr>
              <a:t>opinion,</a:t>
            </a:r>
            <a:r>
              <a:rPr sz="2200" spc="-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FF0000"/>
                </a:solidFill>
                <a:latin typeface="Segoe UI"/>
                <a:cs typeface="Segoe UI"/>
              </a:rPr>
              <a:t>what</a:t>
            </a:r>
            <a:r>
              <a:rPr sz="2200" spc="-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FF0000"/>
                </a:solidFill>
                <a:latin typeface="Segoe UI"/>
                <a:cs typeface="Segoe UI"/>
              </a:rPr>
              <a:t>are</a:t>
            </a:r>
            <a:r>
              <a:rPr sz="2200" spc="-4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FF0000"/>
                </a:solidFill>
                <a:latin typeface="Segoe UI"/>
                <a:cs typeface="Segoe UI"/>
              </a:rPr>
              <a:t>the ways</a:t>
            </a:r>
            <a:r>
              <a:rPr sz="2200" spc="-4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FF0000"/>
                </a:solidFill>
                <a:latin typeface="Segoe UI"/>
                <a:cs typeface="Segoe UI"/>
              </a:rPr>
              <a:t>to</a:t>
            </a:r>
            <a:r>
              <a:rPr sz="2200" spc="-1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FF0000"/>
                </a:solidFill>
                <a:latin typeface="Segoe UI"/>
                <a:cs typeface="Segoe UI"/>
              </a:rPr>
              <a:t>save</a:t>
            </a:r>
            <a:r>
              <a:rPr sz="2200" spc="-2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FF0000"/>
                </a:solidFill>
                <a:latin typeface="Segoe UI"/>
                <a:cs typeface="Segoe UI"/>
              </a:rPr>
              <a:t>costs</a:t>
            </a:r>
            <a:r>
              <a:rPr sz="2200" spc="-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Segoe UI"/>
                <a:cs typeface="Segoe UI"/>
              </a:rPr>
              <a:t>effectively?</a:t>
            </a:r>
            <a:endParaRPr sz="22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8600" y="5157215"/>
            <a:ext cx="3194304" cy="10789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Case</a:t>
            </a:r>
            <a:r>
              <a:rPr spc="-30" dirty="0"/>
              <a:t> </a:t>
            </a:r>
            <a:r>
              <a:rPr dirty="0"/>
              <a:t>study</a:t>
            </a:r>
            <a:r>
              <a:rPr spc="5" dirty="0"/>
              <a:t> </a:t>
            </a:r>
            <a:r>
              <a:rPr spc="-25" dirty="0"/>
              <a:t>#2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215476"/>
            <a:ext cx="10358755" cy="2924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30100"/>
              </a:lnSpc>
              <a:spcBef>
                <a:spcPts val="95"/>
              </a:spcBef>
            </a:pPr>
            <a:r>
              <a:rPr sz="2000" dirty="0">
                <a:latin typeface="Segoe UI"/>
                <a:cs typeface="Segoe UI"/>
              </a:rPr>
              <a:t>To</a:t>
            </a:r>
            <a:r>
              <a:rPr sz="2000" spc="204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optimize</a:t>
            </a:r>
            <a:r>
              <a:rPr sz="2000" spc="204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19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cost,</a:t>
            </a:r>
            <a:r>
              <a:rPr sz="2000" spc="2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2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2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manager</a:t>
            </a:r>
            <a:r>
              <a:rPr sz="2000" spc="2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decided</a:t>
            </a:r>
            <a:r>
              <a:rPr sz="2000" spc="2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2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use</a:t>
            </a:r>
            <a:r>
              <a:rPr sz="2000" spc="18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almost</a:t>
            </a:r>
            <a:r>
              <a:rPr sz="2000" spc="204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junior</a:t>
            </a:r>
            <a:r>
              <a:rPr sz="2000" spc="2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resources.</a:t>
            </a:r>
            <a:r>
              <a:rPr sz="2000" spc="204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At</a:t>
            </a:r>
            <a:r>
              <a:rPr sz="2000" spc="204" dirty="0">
                <a:latin typeface="Segoe UI"/>
                <a:cs typeface="Segoe UI"/>
              </a:rPr>
              <a:t> </a:t>
            </a:r>
            <a:r>
              <a:rPr sz="2000" spc="-25" dirty="0">
                <a:latin typeface="Segoe UI"/>
                <a:cs typeface="Segoe UI"/>
              </a:rPr>
              <a:t>the </a:t>
            </a:r>
            <a:r>
              <a:rPr sz="2000" dirty="0">
                <a:latin typeface="Segoe UI"/>
                <a:cs typeface="Segoe UI"/>
              </a:rPr>
              <a:t>end</a:t>
            </a:r>
            <a:r>
              <a:rPr sz="2000" spc="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first</a:t>
            </a:r>
            <a:r>
              <a:rPr sz="2000" spc="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milestone</a:t>
            </a:r>
            <a:r>
              <a:rPr sz="2000" spc="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there</a:t>
            </a:r>
            <a:r>
              <a:rPr sz="2000" spc="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were</a:t>
            </a:r>
            <a:r>
              <a:rPr sz="2000" spc="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many</a:t>
            </a:r>
            <a:r>
              <a:rPr sz="2000" spc="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quality</a:t>
            </a:r>
            <a:r>
              <a:rPr sz="2000" spc="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issues</a:t>
            </a:r>
            <a:r>
              <a:rPr sz="2000" spc="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that</a:t>
            </a:r>
            <a:r>
              <a:rPr sz="2000" spc="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resulted</a:t>
            </a:r>
            <a:r>
              <a:rPr sz="2000" spc="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</a:t>
            </a:r>
            <a:r>
              <a:rPr sz="2000" spc="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</a:t>
            </a:r>
            <a:r>
              <a:rPr sz="2000" spc="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extremely</a:t>
            </a:r>
            <a:r>
              <a:rPr sz="2000" spc="55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high </a:t>
            </a:r>
            <a:r>
              <a:rPr sz="2000" spc="-30" dirty="0">
                <a:latin typeface="Segoe UI"/>
                <a:cs typeface="Segoe UI"/>
              </a:rPr>
              <a:t>re-</a:t>
            </a:r>
            <a:r>
              <a:rPr sz="2000" dirty="0">
                <a:latin typeface="Segoe UI"/>
                <a:cs typeface="Segoe UI"/>
              </a:rPr>
              <a:t>work.</a:t>
            </a:r>
            <a:r>
              <a:rPr sz="2000" spc="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</a:t>
            </a:r>
            <a:r>
              <a:rPr sz="2000" spc="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addition,</a:t>
            </a:r>
            <a:r>
              <a:rPr sz="2000" spc="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because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great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re-</a:t>
            </a:r>
            <a:r>
              <a:rPr sz="2000" dirty="0">
                <a:latin typeface="Segoe UI"/>
                <a:cs typeface="Segoe UI"/>
              </a:rPr>
              <a:t>work</a:t>
            </a:r>
            <a:r>
              <a:rPr sz="2000" spc="4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effort,</a:t>
            </a:r>
            <a:r>
              <a:rPr sz="2000" spc="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ability</a:t>
            </a:r>
            <a:r>
              <a:rPr sz="2000" spc="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miss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deadline</a:t>
            </a:r>
            <a:r>
              <a:rPr sz="2000" spc="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of</a:t>
            </a:r>
            <a:r>
              <a:rPr sz="2000" spc="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next </a:t>
            </a:r>
            <a:r>
              <a:rPr sz="2000" dirty="0">
                <a:latin typeface="Segoe UI"/>
                <a:cs typeface="Segoe UI"/>
              </a:rPr>
              <a:t>milestone</a:t>
            </a:r>
            <a:r>
              <a:rPr sz="2000" spc="40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is</a:t>
            </a:r>
            <a:r>
              <a:rPr sz="2000" spc="39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very</a:t>
            </a:r>
            <a:r>
              <a:rPr sz="2000" spc="3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high.</a:t>
            </a:r>
            <a:r>
              <a:rPr sz="2000" spc="40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</a:t>
            </a:r>
            <a:r>
              <a:rPr sz="2000" spc="39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order</a:t>
            </a:r>
            <a:r>
              <a:rPr sz="2000" spc="40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40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encourage</a:t>
            </a:r>
            <a:r>
              <a:rPr sz="2000" spc="4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members</a:t>
            </a:r>
            <a:r>
              <a:rPr sz="2000" spc="40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38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finish</a:t>
            </a:r>
            <a:r>
              <a:rPr sz="2000" spc="3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tasks</a:t>
            </a:r>
            <a:r>
              <a:rPr sz="2000" spc="38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on</a:t>
            </a:r>
            <a:r>
              <a:rPr sz="2000" spc="3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time,</a:t>
            </a:r>
            <a:r>
              <a:rPr sz="2000" spc="38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project </a:t>
            </a:r>
            <a:r>
              <a:rPr sz="2000" dirty="0">
                <a:latin typeface="Segoe UI"/>
                <a:cs typeface="Segoe UI"/>
              </a:rPr>
              <a:t>manager</a:t>
            </a:r>
            <a:r>
              <a:rPr sz="2000" spc="1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had</a:t>
            </a:r>
            <a:r>
              <a:rPr sz="2000" spc="1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to</a:t>
            </a:r>
            <a:r>
              <a:rPr sz="2000" spc="1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apply</a:t>
            </a:r>
            <a:r>
              <a:rPr sz="2000" spc="1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for</a:t>
            </a:r>
            <a:r>
              <a:rPr sz="2000" spc="1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campaign</a:t>
            </a:r>
            <a:r>
              <a:rPr sz="2000" spc="1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program</a:t>
            </a:r>
            <a:r>
              <a:rPr sz="2000" spc="1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and</a:t>
            </a:r>
            <a:r>
              <a:rPr sz="2000" spc="1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also</a:t>
            </a:r>
            <a:r>
              <a:rPr sz="2000" spc="1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he</a:t>
            </a:r>
            <a:r>
              <a:rPr sz="2000" spc="1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must</a:t>
            </a:r>
            <a:r>
              <a:rPr sz="2000" spc="1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paid</a:t>
            </a:r>
            <a:r>
              <a:rPr sz="2000" spc="1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overtime</a:t>
            </a:r>
            <a:r>
              <a:rPr sz="2000" spc="1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cost.</a:t>
            </a:r>
            <a:r>
              <a:rPr sz="2000" spc="17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These </a:t>
            </a:r>
            <a:r>
              <a:rPr sz="2000" dirty="0">
                <a:latin typeface="Segoe UI"/>
                <a:cs typeface="Segoe UI"/>
              </a:rPr>
              <a:t>caused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actual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cost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was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2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times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higher than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cost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planned.</a:t>
            </a:r>
            <a:endParaRPr sz="2000">
              <a:latin typeface="Segoe UI"/>
              <a:cs typeface="Segoe UI"/>
            </a:endParaRPr>
          </a:p>
          <a:p>
            <a:pPr marL="12700" algn="just">
              <a:lnSpc>
                <a:spcPct val="100000"/>
              </a:lnSpc>
              <a:spcBef>
                <a:spcPts val="1705"/>
              </a:spcBef>
            </a:pP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Has</a:t>
            </a:r>
            <a:r>
              <a:rPr sz="2000" spc="-7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your</a:t>
            </a:r>
            <a:r>
              <a:rPr sz="2000" spc="-7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project</a:t>
            </a:r>
            <a:r>
              <a:rPr sz="2000" spc="-4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ever</a:t>
            </a:r>
            <a:r>
              <a:rPr sz="2000" spc="-6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encountered</a:t>
            </a:r>
            <a:r>
              <a:rPr sz="2000" spc="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similar</a:t>
            </a:r>
            <a:r>
              <a:rPr sz="2000" spc="-1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Segoe UI"/>
                <a:cs typeface="Segoe UI"/>
              </a:rPr>
              <a:t>situation?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0" y="4431791"/>
            <a:ext cx="1472184" cy="1874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137150" y="5102428"/>
            <a:ext cx="61080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>
                <a:latin typeface="Segoe UI"/>
                <a:cs typeface="Segoe UI"/>
              </a:rPr>
              <a:t>THE</a:t>
            </a:r>
            <a:r>
              <a:rPr sz="3200" spc="-50" dirty="0">
                <a:latin typeface="Segoe UI"/>
                <a:cs typeface="Segoe UI"/>
              </a:rPr>
              <a:t> </a:t>
            </a:r>
            <a:r>
              <a:rPr sz="3200" b="1" dirty="0">
                <a:solidFill>
                  <a:srgbClr val="FF0000"/>
                </a:solidFill>
                <a:latin typeface="Segoe UI"/>
                <a:cs typeface="Segoe UI"/>
              </a:rPr>
              <a:t>TRUE</a:t>
            </a:r>
            <a:r>
              <a:rPr sz="3200" b="1" spc="-7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3200" b="1" dirty="0">
                <a:solidFill>
                  <a:srgbClr val="FF0000"/>
                </a:solidFill>
                <a:latin typeface="Segoe UI"/>
                <a:cs typeface="Segoe UI"/>
              </a:rPr>
              <a:t>COST</a:t>
            </a:r>
            <a:r>
              <a:rPr sz="3200" b="1" spc="-4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3200" dirty="0">
                <a:latin typeface="Segoe UI"/>
                <a:cs typeface="Segoe UI"/>
              </a:rPr>
              <a:t>OF</a:t>
            </a:r>
            <a:r>
              <a:rPr sz="3200" spc="-60" dirty="0">
                <a:latin typeface="Segoe UI"/>
                <a:cs typeface="Segoe UI"/>
              </a:rPr>
              <a:t> </a:t>
            </a:r>
            <a:r>
              <a:rPr sz="3200" dirty="0">
                <a:latin typeface="Segoe UI"/>
                <a:cs typeface="Segoe UI"/>
              </a:rPr>
              <a:t>A</a:t>
            </a:r>
            <a:r>
              <a:rPr sz="3200" spc="-75" dirty="0">
                <a:latin typeface="Segoe UI"/>
                <a:cs typeface="Segoe UI"/>
              </a:rPr>
              <a:t> </a:t>
            </a:r>
            <a:r>
              <a:rPr sz="3200" b="1" dirty="0">
                <a:solidFill>
                  <a:srgbClr val="FF0000"/>
                </a:solidFill>
                <a:latin typeface="Segoe UI"/>
                <a:cs typeface="Segoe UI"/>
              </a:rPr>
              <a:t>BAD</a:t>
            </a:r>
            <a:r>
              <a:rPr sz="3200" b="1" spc="-4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Segoe UI"/>
                <a:cs typeface="Segoe UI"/>
              </a:rPr>
              <a:t>HIRE!</a:t>
            </a:r>
            <a:endParaRPr sz="3200">
              <a:latin typeface="Segoe UI"/>
              <a:cs typeface="Segoe U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2452" y="2721051"/>
            <a:ext cx="665353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74695" algn="l"/>
              </a:tabLst>
            </a:pPr>
            <a:r>
              <a:rPr sz="3200" spc="65" dirty="0">
                <a:solidFill>
                  <a:srgbClr val="FFFFFF"/>
                </a:solidFill>
              </a:rPr>
              <a:t>WHAT</a:t>
            </a:r>
            <a:r>
              <a:rPr sz="3200" spc="415" dirty="0">
                <a:solidFill>
                  <a:srgbClr val="FFFFFF"/>
                </a:solidFill>
              </a:rPr>
              <a:t> </a:t>
            </a:r>
            <a:r>
              <a:rPr sz="3200" spc="75" dirty="0">
                <a:solidFill>
                  <a:srgbClr val="FFFFFF"/>
                </a:solidFill>
              </a:rPr>
              <a:t>IS</a:t>
            </a:r>
            <a:r>
              <a:rPr sz="3200" spc="425" dirty="0">
                <a:solidFill>
                  <a:srgbClr val="FFFFFF"/>
                </a:solidFill>
              </a:rPr>
              <a:t> </a:t>
            </a:r>
            <a:r>
              <a:rPr sz="3200" spc="90" dirty="0">
                <a:solidFill>
                  <a:srgbClr val="FFFFFF"/>
                </a:solidFill>
              </a:rPr>
              <a:t>COST</a:t>
            </a:r>
            <a:r>
              <a:rPr sz="3200" dirty="0">
                <a:solidFill>
                  <a:srgbClr val="FFFFFF"/>
                </a:solidFill>
              </a:rPr>
              <a:t>	</a:t>
            </a:r>
            <a:r>
              <a:rPr sz="3200" spc="135" dirty="0">
                <a:solidFill>
                  <a:srgbClr val="FFFFFF"/>
                </a:solidFill>
              </a:rPr>
              <a:t>MANAGEMENT?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Cost</a:t>
            </a:r>
            <a:r>
              <a:rPr spc="-50" dirty="0"/>
              <a:t> </a:t>
            </a:r>
            <a:r>
              <a:rPr dirty="0"/>
              <a:t>Management</a:t>
            </a:r>
            <a:r>
              <a:rPr spc="-35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215476"/>
            <a:ext cx="1017333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5470" marR="5080" indent="-573405">
              <a:lnSpc>
                <a:spcPct val="130000"/>
              </a:lnSpc>
              <a:spcBef>
                <a:spcPts val="95"/>
              </a:spcBef>
              <a:buClr>
                <a:srgbClr val="0D69AE"/>
              </a:buClr>
              <a:buSzPct val="120000"/>
              <a:buFont typeface="Wingdings"/>
              <a:buChar char=""/>
              <a:tabLst>
                <a:tab pos="585470" algn="l"/>
                <a:tab pos="586105" algn="l"/>
              </a:tabLst>
            </a:pPr>
            <a:r>
              <a:rPr sz="2000" dirty="0">
                <a:latin typeface="Segoe UI"/>
                <a:cs typeface="Segoe UI"/>
              </a:rPr>
              <a:t>Project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Cost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Management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includes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processes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involved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in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planning</a:t>
            </a:r>
            <a:r>
              <a:rPr sz="2000" dirty="0">
                <a:latin typeface="Segoe UI"/>
                <a:cs typeface="Segoe UI"/>
              </a:rPr>
              <a:t>,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estimating</a:t>
            </a:r>
            <a:r>
              <a:rPr sz="2000" spc="-10" dirty="0">
                <a:latin typeface="Segoe UI"/>
                <a:cs typeface="Segoe UI"/>
              </a:rPr>
              <a:t>, </a:t>
            </a:r>
            <a:r>
              <a:rPr sz="2000" b="1" dirty="0">
                <a:latin typeface="Segoe UI"/>
                <a:cs typeface="Segoe UI"/>
              </a:rPr>
              <a:t>budgeting</a:t>
            </a:r>
            <a:r>
              <a:rPr sz="2000" dirty="0">
                <a:latin typeface="Segoe UI"/>
                <a:cs typeface="Segoe UI"/>
              </a:rPr>
              <a:t>,</a:t>
            </a:r>
            <a:r>
              <a:rPr sz="2000" spc="-2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financing</a:t>
            </a:r>
            <a:r>
              <a:rPr sz="2000" dirty="0">
                <a:latin typeface="Segoe UI"/>
                <a:cs typeface="Segoe UI"/>
              </a:rPr>
              <a:t>,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funding</a:t>
            </a:r>
            <a:r>
              <a:rPr sz="2000" dirty="0">
                <a:latin typeface="Segoe UI"/>
                <a:cs typeface="Segoe UI"/>
              </a:rPr>
              <a:t>,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managing</a:t>
            </a:r>
            <a:r>
              <a:rPr sz="2000" dirty="0">
                <a:latin typeface="Segoe UI"/>
                <a:cs typeface="Segoe UI"/>
              </a:rPr>
              <a:t>,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and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controlling</a:t>
            </a:r>
            <a:r>
              <a:rPr sz="2000" b="1" spc="-9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costs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so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that</a:t>
            </a:r>
            <a:r>
              <a:rPr sz="2000" spc="-8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project </a:t>
            </a:r>
            <a:r>
              <a:rPr sz="2000" dirty="0">
                <a:latin typeface="Segoe UI"/>
                <a:cs typeface="Segoe UI"/>
              </a:rPr>
              <a:t>can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be</a:t>
            </a:r>
            <a:r>
              <a:rPr sz="2000" spc="-5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completed within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approved</a:t>
            </a:r>
            <a:r>
              <a:rPr sz="2000" spc="-45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budget.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0" y="2478023"/>
            <a:ext cx="4434840" cy="387705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2A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1681</Words>
  <Application>Microsoft Office PowerPoint</Application>
  <PresentationFormat>Widescreen</PresentationFormat>
  <Paragraphs>358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Segoe UI</vt:lpstr>
      <vt:lpstr>Times New Roman</vt:lpstr>
      <vt:lpstr>Wingdings</vt:lpstr>
      <vt:lpstr>Office Theme</vt:lpstr>
      <vt:lpstr>Project Cost Management</vt:lpstr>
      <vt:lpstr>Table of content</vt:lpstr>
      <vt:lpstr>Course Objectives</vt:lpstr>
      <vt:lpstr>WHY DO WE NEED COST MANAGEMENT?</vt:lpstr>
      <vt:lpstr>Advantage Of Cost Management</vt:lpstr>
      <vt:lpstr>Case study #1</vt:lpstr>
      <vt:lpstr>Case study #2</vt:lpstr>
      <vt:lpstr>WHAT IS COST MANAGEMENT?</vt:lpstr>
      <vt:lpstr>Cost Management Overview</vt:lpstr>
      <vt:lpstr>HOW DO WE MANAGE COST?</vt:lpstr>
      <vt:lpstr>Cost Management Processes</vt:lpstr>
      <vt:lpstr>Plan Cost Management</vt:lpstr>
      <vt:lpstr>Output: Cost Management Plan</vt:lpstr>
      <vt:lpstr>Estimate Costs</vt:lpstr>
      <vt:lpstr>Technique: Estimation Method</vt:lpstr>
      <vt:lpstr>Technique: Data analysis – Reserve analysis</vt:lpstr>
      <vt:lpstr>Technique: Data analysis – Cost of Quality</vt:lpstr>
      <vt:lpstr>Output: Cost estimates</vt:lpstr>
      <vt:lpstr>Output: Cost estimates (cont)</vt:lpstr>
      <vt:lpstr>Output: Basis of estimates</vt:lpstr>
      <vt:lpstr>Determine Budget</vt:lpstr>
      <vt:lpstr>Output: Cost baseline</vt:lpstr>
      <vt:lpstr>Output: Project funding requirements</vt:lpstr>
      <vt:lpstr>Output: Project funding requirements (cont)</vt:lpstr>
      <vt:lpstr>Control Cost</vt:lpstr>
      <vt:lpstr>Technique: Data analysis – Variance analysis</vt:lpstr>
      <vt:lpstr>Technique: Data analysis – Variance analysis (cont)</vt:lpstr>
      <vt:lpstr>PowerPoint Presentation</vt:lpstr>
      <vt:lpstr>COST MANAGEMENT IN AGILE</vt:lpstr>
      <vt:lpstr>Consideration for Agile model</vt:lpstr>
      <vt:lpstr>SUMMARY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&lt;Name of training course &gt;</dc:title>
  <dc:creator>Le Xuan Tung (LDI.TCD)</dc:creator>
  <cp:lastModifiedBy>Phong</cp:lastModifiedBy>
  <cp:revision>2</cp:revision>
  <dcterms:created xsi:type="dcterms:W3CDTF">2023-10-24T07:52:08Z</dcterms:created>
  <dcterms:modified xsi:type="dcterms:W3CDTF">2023-10-24T15:19:26Z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2021-03-18T00:00:00Z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2023-10-24T00:00:00Z</vt:filetime>
  </property>
  <property fmtid="{D5CDD505-2E9C-101B-9397-08002B2CF9AE}" pid="5" name="Producer">
    <vt:lpwstr>Microsoft® PowerPoint® 2016</vt:lpwstr>
  </property>
</Properties>
</file>